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4" r:id="rId6"/>
  </p:sldMasterIdLst>
  <p:notesMasterIdLst>
    <p:notesMasterId r:id="rId54"/>
  </p:notesMasterIdLst>
  <p:sldIdLst>
    <p:sldId id="260" r:id="rId7"/>
    <p:sldId id="257" r:id="rId8"/>
    <p:sldId id="877" r:id="rId9"/>
    <p:sldId id="258" r:id="rId10"/>
    <p:sldId id="878" r:id="rId11"/>
    <p:sldId id="710" r:id="rId12"/>
    <p:sldId id="265" r:id="rId13"/>
    <p:sldId id="879" r:id="rId14"/>
    <p:sldId id="708" r:id="rId15"/>
    <p:sldId id="827" r:id="rId16"/>
    <p:sldId id="851" r:id="rId17"/>
    <p:sldId id="872" r:id="rId18"/>
    <p:sldId id="673" r:id="rId19"/>
    <p:sldId id="856" r:id="rId20"/>
    <p:sldId id="858" r:id="rId21"/>
    <p:sldId id="814" r:id="rId22"/>
    <p:sldId id="811" r:id="rId23"/>
    <p:sldId id="819" r:id="rId24"/>
    <p:sldId id="857" r:id="rId25"/>
    <p:sldId id="792" r:id="rId26"/>
    <p:sldId id="853" r:id="rId27"/>
    <p:sldId id="868" r:id="rId28"/>
    <p:sldId id="860" r:id="rId29"/>
    <p:sldId id="864" r:id="rId30"/>
    <p:sldId id="826" r:id="rId31"/>
    <p:sldId id="815" r:id="rId32"/>
    <p:sldId id="597" r:id="rId33"/>
    <p:sldId id="807" r:id="rId34"/>
    <p:sldId id="873" r:id="rId35"/>
    <p:sldId id="823" r:id="rId36"/>
    <p:sldId id="863" r:id="rId37"/>
    <p:sldId id="855" r:id="rId38"/>
    <p:sldId id="870" r:id="rId39"/>
    <p:sldId id="779" r:id="rId40"/>
    <p:sldId id="796" r:id="rId41"/>
    <p:sldId id="794" r:id="rId42"/>
    <p:sldId id="798" r:id="rId43"/>
    <p:sldId id="812" r:id="rId44"/>
    <p:sldId id="865" r:id="rId45"/>
    <p:sldId id="871" r:id="rId46"/>
    <p:sldId id="874" r:id="rId47"/>
    <p:sldId id="866" r:id="rId48"/>
    <p:sldId id="854" r:id="rId49"/>
    <p:sldId id="780" r:id="rId50"/>
    <p:sldId id="886" r:id="rId51"/>
    <p:sldId id="887" r:id="rId52"/>
    <p:sldId id="880" r:id="rId5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30D6101-1C86-6B70-83A3-41546EFB2F03}" name="Gone van Gorsel" initials="GG" userId="S::gone.vangorsel@dvve.nl::ece44618-3c57-4152-9047-395c12628f70" providerId="AD"/>
  <p188:author id="{C32C8822-89E8-49A4-D99C-454F172EDA23}" name="Lauren Besselaar" initials="LB" userId="S::lauren.besselaar@dvve.nl::f4835d35-6ba9-43f9-a96e-5a43e73ae508" providerId="AD"/>
  <p188:author id="{133E8D50-8CEF-2E0D-6AED-CDA81E6ECADF}" name="Lauren Besselaar" initials="LB" userId="S::Lauren.Besselaar@dvve.nl::f4835d35-6ba9-43f9-a96e-5a43e73ae508" providerId="AD"/>
  <p188:author id="{B2457856-64CA-F9C2-8D7E-CE044CB294EA}" name="Nika den Ouden" initials="Nd" userId="S::Nika.denOuden@dvve.nl::ca2b2376-3119-40cc-935b-494ff8747824" providerId="AD"/>
  <p188:author id="{AF2DCE8E-4190-AC82-82DF-CBD90C11F6D1}" name="Jetteke Boekschoten" initials="JB" userId="S::jetteke.boekschoten@veenendaal.nl::9325e7ae-4344-4133-9f53-dac71d6a73c5" providerId="AD"/>
  <p188:author id="{1D57048F-C68F-462E-07FE-E58E49973F77}" name="Femy-Jeanine Verhagen-Bol" initials="FV" userId="S::femy-jeanine.verhagen.bol@veenendaal.nl::34ca9a7e-488e-4f30-8507-61bb9943e251" providerId="AD"/>
  <p188:author id="{8ADC74FE-DDAB-1B21-76E5-F7F4BF6FB12C}" name="Gone van Gorsel" initials="Gv" userId="S::Gone.vangorsel@dvve.nl::ece44618-3c57-4152-9047-395c12628f7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FFFFFF"/>
    <a:srgbClr val="14913D"/>
    <a:srgbClr val="9ECADE"/>
    <a:srgbClr val="7BC5D4"/>
    <a:srgbClr val="2A7F36"/>
    <a:srgbClr val="70BC7B"/>
    <a:srgbClr val="84C7E5"/>
    <a:srgbClr val="75C3B6"/>
    <a:srgbClr val="60C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9B5B29-4798-4BA9-B005-EC57ECDCACBC}" v="5" dt="2026-07-07T13:24:27.6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61" Type="http://schemas.microsoft.com/office/2018/10/relationships/authors" Target="authors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microsoft.com/office/2016/11/relationships/changesInfo" Target="changesInfos/changesInfo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theme" Target="theme/theme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cht Claessens" userId="b5b0c3cb-cf36-44ca-a47c-63ea34b074cc" providerId="ADAL" clId="{BAF18C88-3936-4B75-832F-A1CA91F48750}"/>
    <pc:docChg chg="delSld">
      <pc:chgData name="Brecht Claessens" userId="b5b0c3cb-cf36-44ca-a47c-63ea34b074cc" providerId="ADAL" clId="{BAF18C88-3936-4B75-832F-A1CA91F48750}" dt="2026-07-07T14:17:00.393" v="0" actId="2696"/>
      <pc:docMkLst>
        <pc:docMk/>
      </pc:docMkLst>
      <pc:sldChg chg="del">
        <pc:chgData name="Brecht Claessens" userId="b5b0c3cb-cf36-44ca-a47c-63ea34b074cc" providerId="ADAL" clId="{BAF18C88-3936-4B75-832F-A1CA91F48750}" dt="2026-07-07T14:17:00.393" v="0" actId="2696"/>
        <pc:sldMkLst>
          <pc:docMk/>
          <pc:sldMk cId="1377305521" sldId="876"/>
        </pc:sldMkLst>
      </pc:sldChg>
    </pc:docChg>
  </pc:docChgLst>
  <pc:docChgLst>
    <pc:chgData name="Lauren Besselaar" userId="f4835d35-6ba9-43f9-a96e-5a43e73ae508" providerId="ADAL" clId="{11FD2A6F-C387-4399-951F-6C4D92664EC7}"/>
    <pc:docChg chg="custSel addSld delSld modSld sldOrd">
      <pc:chgData name="Lauren Besselaar" userId="f4835d35-6ba9-43f9-a96e-5a43e73ae508" providerId="ADAL" clId="{11FD2A6F-C387-4399-951F-6C4D92664EC7}" dt="2026-07-07T13:25:33.961" v="195" actId="20577"/>
      <pc:docMkLst>
        <pc:docMk/>
      </pc:docMkLst>
      <pc:sldChg chg="add">
        <pc:chgData name="Lauren Besselaar" userId="f4835d35-6ba9-43f9-a96e-5a43e73ae508" providerId="ADAL" clId="{11FD2A6F-C387-4399-951F-6C4D92664EC7}" dt="2026-07-07T13:20:36.841" v="0"/>
        <pc:sldMkLst>
          <pc:docMk/>
          <pc:sldMk cId="3540714357" sldId="257"/>
        </pc:sldMkLst>
      </pc:sldChg>
      <pc:sldChg chg="add">
        <pc:chgData name="Lauren Besselaar" userId="f4835d35-6ba9-43f9-a96e-5a43e73ae508" providerId="ADAL" clId="{11FD2A6F-C387-4399-951F-6C4D92664EC7}" dt="2026-07-07T13:20:36.841" v="0"/>
        <pc:sldMkLst>
          <pc:docMk/>
          <pc:sldMk cId="0" sldId="258"/>
        </pc:sldMkLst>
      </pc:sldChg>
      <pc:sldChg chg="del">
        <pc:chgData name="Lauren Besselaar" userId="f4835d35-6ba9-43f9-a96e-5a43e73ae508" providerId="ADAL" clId="{11FD2A6F-C387-4399-951F-6C4D92664EC7}" dt="2026-07-07T13:21:12.009" v="5" actId="47"/>
        <pc:sldMkLst>
          <pc:docMk/>
          <pc:sldMk cId="1267241974" sldId="259"/>
        </pc:sldMkLst>
      </pc:sldChg>
      <pc:sldChg chg="add">
        <pc:chgData name="Lauren Besselaar" userId="f4835d35-6ba9-43f9-a96e-5a43e73ae508" providerId="ADAL" clId="{11FD2A6F-C387-4399-951F-6C4D92664EC7}" dt="2026-07-07T13:21:10.077" v="4"/>
        <pc:sldMkLst>
          <pc:docMk/>
          <pc:sldMk cId="148466020" sldId="260"/>
        </pc:sldMkLst>
      </pc:sldChg>
      <pc:sldChg chg="add">
        <pc:chgData name="Lauren Besselaar" userId="f4835d35-6ba9-43f9-a96e-5a43e73ae508" providerId="ADAL" clId="{11FD2A6F-C387-4399-951F-6C4D92664EC7}" dt="2026-07-07T13:20:36.841" v="0"/>
        <pc:sldMkLst>
          <pc:docMk/>
          <pc:sldMk cId="0" sldId="265"/>
        </pc:sldMkLst>
      </pc:sldChg>
      <pc:sldChg chg="del">
        <pc:chgData name="Lauren Besselaar" userId="f4835d35-6ba9-43f9-a96e-5a43e73ae508" providerId="ADAL" clId="{11FD2A6F-C387-4399-951F-6C4D92664EC7}" dt="2026-07-07T13:22:25.467" v="40" actId="47"/>
        <pc:sldMkLst>
          <pc:docMk/>
          <pc:sldMk cId="558734047" sldId="683"/>
        </pc:sldMkLst>
      </pc:sldChg>
      <pc:sldChg chg="del">
        <pc:chgData name="Lauren Besselaar" userId="f4835d35-6ba9-43f9-a96e-5a43e73ae508" providerId="ADAL" clId="{11FD2A6F-C387-4399-951F-6C4D92664EC7}" dt="2026-07-07T13:22:29.462" v="41" actId="47"/>
        <pc:sldMkLst>
          <pc:docMk/>
          <pc:sldMk cId="2539556826" sldId="707"/>
        </pc:sldMkLst>
      </pc:sldChg>
      <pc:sldChg chg="del">
        <pc:chgData name="Lauren Besselaar" userId="f4835d35-6ba9-43f9-a96e-5a43e73ae508" providerId="ADAL" clId="{11FD2A6F-C387-4399-951F-6C4D92664EC7}" dt="2026-07-07T13:22:17.158" v="38" actId="47"/>
        <pc:sldMkLst>
          <pc:docMk/>
          <pc:sldMk cId="3181497647" sldId="709"/>
        </pc:sldMkLst>
      </pc:sldChg>
      <pc:sldChg chg="add">
        <pc:chgData name="Lauren Besselaar" userId="f4835d35-6ba9-43f9-a96e-5a43e73ae508" providerId="ADAL" clId="{11FD2A6F-C387-4399-951F-6C4D92664EC7}" dt="2026-07-07T13:20:36.841" v="0"/>
        <pc:sldMkLst>
          <pc:docMk/>
          <pc:sldMk cId="0" sldId="710"/>
        </pc:sldMkLst>
      </pc:sldChg>
      <pc:sldChg chg="del">
        <pc:chgData name="Lauren Besselaar" userId="f4835d35-6ba9-43f9-a96e-5a43e73ae508" providerId="ADAL" clId="{11FD2A6F-C387-4399-951F-6C4D92664EC7}" dt="2026-07-07T13:22:29.462" v="41" actId="47"/>
        <pc:sldMkLst>
          <pc:docMk/>
          <pc:sldMk cId="1980546928" sldId="735"/>
        </pc:sldMkLst>
      </pc:sldChg>
      <pc:sldChg chg="del">
        <pc:chgData name="Lauren Besselaar" userId="f4835d35-6ba9-43f9-a96e-5a43e73ae508" providerId="ADAL" clId="{11FD2A6F-C387-4399-951F-6C4D92664EC7}" dt="2026-07-07T13:24:13.386" v="135" actId="47"/>
        <pc:sldMkLst>
          <pc:docMk/>
          <pc:sldMk cId="4043490937" sldId="741"/>
        </pc:sldMkLst>
      </pc:sldChg>
      <pc:sldChg chg="modSp mod">
        <pc:chgData name="Lauren Besselaar" userId="f4835d35-6ba9-43f9-a96e-5a43e73ae508" providerId="ADAL" clId="{11FD2A6F-C387-4399-951F-6C4D92664EC7}" dt="2026-07-07T13:23:29.662" v="110" actId="20577"/>
        <pc:sldMkLst>
          <pc:docMk/>
          <pc:sldMk cId="793122631" sldId="792"/>
        </pc:sldMkLst>
        <pc:spChg chg="mod">
          <ac:chgData name="Lauren Besselaar" userId="f4835d35-6ba9-43f9-a96e-5a43e73ae508" providerId="ADAL" clId="{11FD2A6F-C387-4399-951F-6C4D92664EC7}" dt="2026-07-07T13:23:29.662" v="110" actId="20577"/>
          <ac:spMkLst>
            <pc:docMk/>
            <pc:sldMk cId="793122631" sldId="792"/>
            <ac:spMk id="14" creationId="{88BB5189-1DA9-BBFB-B478-1B2E6A1E8709}"/>
          </ac:spMkLst>
        </pc:spChg>
      </pc:sldChg>
      <pc:sldChg chg="del">
        <pc:chgData name="Lauren Besselaar" userId="f4835d35-6ba9-43f9-a96e-5a43e73ae508" providerId="ADAL" clId="{11FD2A6F-C387-4399-951F-6C4D92664EC7}" dt="2026-07-07T13:22:29.462" v="41" actId="47"/>
        <pc:sldMkLst>
          <pc:docMk/>
          <pc:sldMk cId="3005168625" sldId="808"/>
        </pc:sldMkLst>
      </pc:sldChg>
      <pc:sldChg chg="del">
        <pc:chgData name="Lauren Besselaar" userId="f4835d35-6ba9-43f9-a96e-5a43e73ae508" providerId="ADAL" clId="{11FD2A6F-C387-4399-951F-6C4D92664EC7}" dt="2026-07-07T13:22:29.462" v="41" actId="47"/>
        <pc:sldMkLst>
          <pc:docMk/>
          <pc:sldMk cId="2106582902" sldId="809"/>
        </pc:sldMkLst>
      </pc:sldChg>
      <pc:sldChg chg="del">
        <pc:chgData name="Lauren Besselaar" userId="f4835d35-6ba9-43f9-a96e-5a43e73ae508" providerId="ADAL" clId="{11FD2A6F-C387-4399-951F-6C4D92664EC7}" dt="2026-07-07T13:22:59.019" v="46" actId="47"/>
        <pc:sldMkLst>
          <pc:docMk/>
          <pc:sldMk cId="220531514" sldId="813"/>
        </pc:sldMkLst>
      </pc:sldChg>
      <pc:sldChg chg="del">
        <pc:chgData name="Lauren Besselaar" userId="f4835d35-6ba9-43f9-a96e-5a43e73ae508" providerId="ADAL" clId="{11FD2A6F-C387-4399-951F-6C4D92664EC7}" dt="2026-07-07T13:22:19.078" v="39" actId="47"/>
        <pc:sldMkLst>
          <pc:docMk/>
          <pc:sldMk cId="1811326456" sldId="817"/>
        </pc:sldMkLst>
      </pc:sldChg>
      <pc:sldChg chg="del">
        <pc:chgData name="Lauren Besselaar" userId="f4835d35-6ba9-43f9-a96e-5a43e73ae508" providerId="ADAL" clId="{11FD2A6F-C387-4399-951F-6C4D92664EC7}" dt="2026-07-07T13:22:25.467" v="40" actId="47"/>
        <pc:sldMkLst>
          <pc:docMk/>
          <pc:sldMk cId="1565147696" sldId="818"/>
        </pc:sldMkLst>
      </pc:sldChg>
      <pc:sldChg chg="modSp mod">
        <pc:chgData name="Lauren Besselaar" userId="f4835d35-6ba9-43f9-a96e-5a43e73ae508" providerId="ADAL" clId="{11FD2A6F-C387-4399-951F-6C4D92664EC7}" dt="2026-07-07T13:23:38.964" v="132" actId="20577"/>
        <pc:sldMkLst>
          <pc:docMk/>
          <pc:sldMk cId="2731425894" sldId="853"/>
        </pc:sldMkLst>
        <pc:spChg chg="mod">
          <ac:chgData name="Lauren Besselaar" userId="f4835d35-6ba9-43f9-a96e-5a43e73ae508" providerId="ADAL" clId="{11FD2A6F-C387-4399-951F-6C4D92664EC7}" dt="2026-07-07T13:23:38.964" v="132" actId="20577"/>
          <ac:spMkLst>
            <pc:docMk/>
            <pc:sldMk cId="2731425894" sldId="853"/>
            <ac:spMk id="61" creationId="{DDAFEF41-97A6-BBF1-A618-68000FCF3C03}"/>
          </ac:spMkLst>
        </pc:spChg>
      </pc:sldChg>
      <pc:sldChg chg="del">
        <pc:chgData name="Lauren Besselaar" userId="f4835d35-6ba9-43f9-a96e-5a43e73ae508" providerId="ADAL" clId="{11FD2A6F-C387-4399-951F-6C4D92664EC7}" dt="2026-07-07T13:22:59.019" v="46" actId="47"/>
        <pc:sldMkLst>
          <pc:docMk/>
          <pc:sldMk cId="1641504829" sldId="859"/>
        </pc:sldMkLst>
      </pc:sldChg>
      <pc:sldChg chg="del">
        <pc:chgData name="Lauren Besselaar" userId="f4835d35-6ba9-43f9-a96e-5a43e73ae508" providerId="ADAL" clId="{11FD2A6F-C387-4399-951F-6C4D92664EC7}" dt="2026-07-07T13:23:46.503" v="133" actId="47"/>
        <pc:sldMkLst>
          <pc:docMk/>
          <pc:sldMk cId="2475771037" sldId="862"/>
        </pc:sldMkLst>
      </pc:sldChg>
      <pc:sldChg chg="modSp mod">
        <pc:chgData name="Lauren Besselaar" userId="f4835d35-6ba9-43f9-a96e-5a43e73ae508" providerId="ADAL" clId="{11FD2A6F-C387-4399-951F-6C4D92664EC7}" dt="2026-07-07T13:25:33.961" v="195" actId="20577"/>
        <pc:sldMkLst>
          <pc:docMk/>
          <pc:sldMk cId="1702998950" sldId="866"/>
        </pc:sldMkLst>
        <pc:spChg chg="mod">
          <ac:chgData name="Lauren Besselaar" userId="f4835d35-6ba9-43f9-a96e-5a43e73ae508" providerId="ADAL" clId="{11FD2A6F-C387-4399-951F-6C4D92664EC7}" dt="2026-07-07T13:25:33.961" v="195" actId="20577"/>
          <ac:spMkLst>
            <pc:docMk/>
            <pc:sldMk cId="1702998950" sldId="866"/>
            <ac:spMk id="6" creationId="{DCC26338-49BE-F1A0-E2E4-43BB53D2B080}"/>
          </ac:spMkLst>
        </pc:spChg>
      </pc:sldChg>
      <pc:sldChg chg="del">
        <pc:chgData name="Lauren Besselaar" userId="f4835d35-6ba9-43f9-a96e-5a43e73ae508" providerId="ADAL" clId="{11FD2A6F-C387-4399-951F-6C4D92664EC7}" dt="2026-07-07T13:23:02.843" v="47" actId="47"/>
        <pc:sldMkLst>
          <pc:docMk/>
          <pc:sldMk cId="108922912" sldId="869"/>
        </pc:sldMkLst>
      </pc:sldChg>
      <pc:sldChg chg="add">
        <pc:chgData name="Lauren Besselaar" userId="f4835d35-6ba9-43f9-a96e-5a43e73ae508" providerId="ADAL" clId="{11FD2A6F-C387-4399-951F-6C4D92664EC7}" dt="2026-07-07T13:24:11.911" v="134"/>
        <pc:sldMkLst>
          <pc:docMk/>
          <pc:sldMk cId="120954639" sldId="871"/>
        </pc:sldMkLst>
      </pc:sldChg>
      <pc:sldChg chg="del">
        <pc:chgData name="Lauren Besselaar" userId="f4835d35-6ba9-43f9-a96e-5a43e73ae508" providerId="ADAL" clId="{11FD2A6F-C387-4399-951F-6C4D92664EC7}" dt="2026-07-07T13:22:29.462" v="41" actId="47"/>
        <pc:sldMkLst>
          <pc:docMk/>
          <pc:sldMk cId="3067365895" sldId="871"/>
        </pc:sldMkLst>
      </pc:sldChg>
      <pc:sldChg chg="ord">
        <pc:chgData name="Lauren Besselaar" userId="f4835d35-6ba9-43f9-a96e-5a43e73ae508" providerId="ADAL" clId="{11FD2A6F-C387-4399-951F-6C4D92664EC7}" dt="2026-07-07T13:22:46.748" v="45"/>
        <pc:sldMkLst>
          <pc:docMk/>
          <pc:sldMk cId="785446292" sldId="872"/>
        </pc:sldMkLst>
      </pc:sldChg>
      <pc:sldChg chg="add">
        <pc:chgData name="Lauren Besselaar" userId="f4835d35-6ba9-43f9-a96e-5a43e73ae508" providerId="ADAL" clId="{11FD2A6F-C387-4399-951F-6C4D92664EC7}" dt="2026-07-07T13:24:11.911" v="134"/>
        <pc:sldMkLst>
          <pc:docMk/>
          <pc:sldMk cId="0" sldId="874"/>
        </pc:sldMkLst>
      </pc:sldChg>
      <pc:sldChg chg="modSp add mod">
        <pc:chgData name="Lauren Besselaar" userId="f4835d35-6ba9-43f9-a96e-5a43e73ae508" providerId="ADAL" clId="{11FD2A6F-C387-4399-951F-6C4D92664EC7}" dt="2026-07-07T13:20:37.374" v="1" actId="27636"/>
        <pc:sldMkLst>
          <pc:docMk/>
          <pc:sldMk cId="1377305521" sldId="876"/>
        </pc:sldMkLst>
        <pc:spChg chg="mod">
          <ac:chgData name="Lauren Besselaar" userId="f4835d35-6ba9-43f9-a96e-5a43e73ae508" providerId="ADAL" clId="{11FD2A6F-C387-4399-951F-6C4D92664EC7}" dt="2026-07-07T13:20:37.374" v="1" actId="27636"/>
          <ac:spMkLst>
            <pc:docMk/>
            <pc:sldMk cId="1377305521" sldId="876"/>
            <ac:spMk id="5" creationId="{606839C6-8E83-F38A-1278-13164C7B2A9A}"/>
          </ac:spMkLst>
        </pc:spChg>
      </pc:sldChg>
      <pc:sldChg chg="modSp add mod">
        <pc:chgData name="Lauren Besselaar" userId="f4835d35-6ba9-43f9-a96e-5a43e73ae508" providerId="ADAL" clId="{11FD2A6F-C387-4399-951F-6C4D92664EC7}" dt="2026-07-07T13:20:53.444" v="3" actId="1076"/>
        <pc:sldMkLst>
          <pc:docMk/>
          <pc:sldMk cId="0" sldId="877"/>
        </pc:sldMkLst>
        <pc:spChg chg="mod">
          <ac:chgData name="Lauren Besselaar" userId="f4835d35-6ba9-43f9-a96e-5a43e73ae508" providerId="ADAL" clId="{11FD2A6F-C387-4399-951F-6C4D92664EC7}" dt="2026-07-07T13:20:53.444" v="3" actId="1076"/>
          <ac:spMkLst>
            <pc:docMk/>
            <pc:sldMk cId="0" sldId="877"/>
            <ac:spMk id="5" creationId="{00000000-0000-0000-0000-000000000000}"/>
          </ac:spMkLst>
        </pc:spChg>
        <pc:spChg chg="mod">
          <ac:chgData name="Lauren Besselaar" userId="f4835d35-6ba9-43f9-a96e-5a43e73ae508" providerId="ADAL" clId="{11FD2A6F-C387-4399-951F-6C4D92664EC7}" dt="2026-07-07T13:20:51.384" v="2" actId="1076"/>
          <ac:spMkLst>
            <pc:docMk/>
            <pc:sldMk cId="0" sldId="877"/>
            <ac:spMk id="6" creationId="{00000000-0000-0000-0000-000000000000}"/>
          </ac:spMkLst>
        </pc:spChg>
      </pc:sldChg>
      <pc:sldChg chg="add">
        <pc:chgData name="Lauren Besselaar" userId="f4835d35-6ba9-43f9-a96e-5a43e73ae508" providerId="ADAL" clId="{11FD2A6F-C387-4399-951F-6C4D92664EC7}" dt="2026-07-07T13:20:36.841" v="0"/>
        <pc:sldMkLst>
          <pc:docMk/>
          <pc:sldMk cId="0" sldId="878"/>
        </pc:sldMkLst>
      </pc:sldChg>
      <pc:sldChg chg="modSp add mod">
        <pc:chgData name="Lauren Besselaar" userId="f4835d35-6ba9-43f9-a96e-5a43e73ae508" providerId="ADAL" clId="{11FD2A6F-C387-4399-951F-6C4D92664EC7}" dt="2026-07-07T13:21:48.795" v="37" actId="20577"/>
        <pc:sldMkLst>
          <pc:docMk/>
          <pc:sldMk cId="2552803981" sldId="879"/>
        </pc:sldMkLst>
        <pc:spChg chg="mod">
          <ac:chgData name="Lauren Besselaar" userId="f4835d35-6ba9-43f9-a96e-5a43e73ae508" providerId="ADAL" clId="{11FD2A6F-C387-4399-951F-6C4D92664EC7}" dt="2026-07-07T13:21:48.795" v="37" actId="20577"/>
          <ac:spMkLst>
            <pc:docMk/>
            <pc:sldMk cId="2552803981" sldId="879"/>
            <ac:spMk id="3" creationId="{92DA8450-7E4F-773F-7012-62B5D35D2FB6}"/>
          </ac:spMkLst>
        </pc:spChg>
      </pc:sldChg>
      <pc:sldChg chg="modSp add mod">
        <pc:chgData name="Lauren Besselaar" userId="f4835d35-6ba9-43f9-a96e-5a43e73ae508" providerId="ADAL" clId="{11FD2A6F-C387-4399-951F-6C4D92664EC7}" dt="2026-07-07T13:25:23.501" v="184" actId="20577"/>
        <pc:sldMkLst>
          <pc:docMk/>
          <pc:sldMk cId="245082128" sldId="880"/>
        </pc:sldMkLst>
        <pc:spChg chg="mod">
          <ac:chgData name="Lauren Besselaar" userId="f4835d35-6ba9-43f9-a96e-5a43e73ae508" providerId="ADAL" clId="{11FD2A6F-C387-4399-951F-6C4D92664EC7}" dt="2026-07-07T13:25:23.501" v="184" actId="20577"/>
          <ac:spMkLst>
            <pc:docMk/>
            <pc:sldMk cId="245082128" sldId="880"/>
            <ac:spMk id="5" creationId="{7F2B9911-D3C0-E870-13AA-2382C026C91C}"/>
          </ac:spMkLst>
        </pc:spChg>
      </pc:sldChg>
      <pc:sldChg chg="modSp add mod">
        <pc:chgData name="Lauren Besselaar" userId="f4835d35-6ba9-43f9-a96e-5a43e73ae508" providerId="ADAL" clId="{11FD2A6F-C387-4399-951F-6C4D92664EC7}" dt="2026-07-07T13:25:13.117" v="181" actId="20577"/>
        <pc:sldMkLst>
          <pc:docMk/>
          <pc:sldMk cId="3340727434" sldId="886"/>
        </pc:sldMkLst>
        <pc:spChg chg="mod">
          <ac:chgData name="Lauren Besselaar" userId="f4835d35-6ba9-43f9-a96e-5a43e73ae508" providerId="ADAL" clId="{11FD2A6F-C387-4399-951F-6C4D92664EC7}" dt="2026-07-07T13:25:13.117" v="181" actId="20577"/>
          <ac:spMkLst>
            <pc:docMk/>
            <pc:sldMk cId="3340727434" sldId="886"/>
            <ac:spMk id="10" creationId="{7A9CF265-4AAD-BA1F-CF5B-7CCA63EFAD96}"/>
          </ac:spMkLst>
        </pc:spChg>
      </pc:sldChg>
      <pc:sldChg chg="add">
        <pc:chgData name="Lauren Besselaar" userId="f4835d35-6ba9-43f9-a96e-5a43e73ae508" providerId="ADAL" clId="{11FD2A6F-C387-4399-951F-6C4D92664EC7}" dt="2026-07-07T13:24:27.596" v="136"/>
        <pc:sldMkLst>
          <pc:docMk/>
          <pc:sldMk cId="4253716843" sldId="887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BBB819-5B24-4675-AB5A-DCADDC8EA453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nl-NL"/>
        </a:p>
      </dgm:t>
    </dgm:pt>
    <dgm:pt modelId="{AC31B525-0F43-41EE-984F-6C8B731B1AE9}">
      <dgm:prSet phldr="0" custT="1"/>
      <dgm:spPr/>
      <dgm:t>
        <a:bodyPr/>
        <a:lstStyle/>
        <a:p>
          <a:pPr algn="l" rtl="0">
            <a:lnSpc>
              <a:spcPct val="90000"/>
            </a:lnSpc>
          </a:pPr>
          <a:r>
            <a:rPr lang="nl-NL" sz="1400" b="1">
              <a:latin typeface="Montserrat" panose="00000500000000000000" pitchFamily="2" charset="0"/>
            </a:rPr>
            <a:t>Helpdesk en informatie</a:t>
          </a:r>
          <a:endParaRPr lang="nl-NL" sz="1400" b="1">
            <a:latin typeface="Montserrat" panose="00000500000000000000" pitchFamily="2" charset="0"/>
            <a:ea typeface="+mn-ea"/>
            <a:cs typeface="+mn-cs"/>
          </a:endParaRPr>
        </a:p>
      </dgm:t>
    </dgm:pt>
    <dgm:pt modelId="{F5F8CDDD-8AA5-4B75-A1A0-AD2F311502EE}" type="parTrans" cxnId="{56507BBB-8A10-474F-B648-925B5E0CE223}">
      <dgm:prSet/>
      <dgm:spPr/>
      <dgm:t>
        <a:bodyPr/>
        <a:lstStyle/>
        <a:p>
          <a:endParaRPr lang="nl-NL"/>
        </a:p>
      </dgm:t>
    </dgm:pt>
    <dgm:pt modelId="{23E20C08-2D97-421A-95C6-33250B50C7B5}" type="sibTrans" cxnId="{56507BBB-8A10-474F-B648-925B5E0CE223}">
      <dgm:prSet/>
      <dgm:spPr/>
      <dgm:t>
        <a:bodyPr/>
        <a:lstStyle/>
        <a:p>
          <a:endParaRPr lang="nl-NL"/>
        </a:p>
      </dgm:t>
    </dgm:pt>
    <dgm:pt modelId="{A3F6F6FA-A386-41D4-AE93-729AAD47D706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nl-NL" sz="1400">
              <a:latin typeface="Montserrat" panose="00000500000000000000" pitchFamily="2" charset="0"/>
            </a:rPr>
            <a:t>VvE-helpdesk</a:t>
          </a:r>
        </a:p>
      </dgm:t>
    </dgm:pt>
    <dgm:pt modelId="{8A212864-9D02-42BE-8893-7FFCDD355D3F}" type="parTrans" cxnId="{477F0AC3-D819-4DB1-9756-32FE40E29CB1}">
      <dgm:prSet/>
      <dgm:spPr/>
      <dgm:t>
        <a:bodyPr/>
        <a:lstStyle/>
        <a:p>
          <a:endParaRPr lang="nl-NL"/>
        </a:p>
      </dgm:t>
    </dgm:pt>
    <dgm:pt modelId="{1EB6D608-9DBF-43FA-AA32-5E7C9397B0E8}" type="sibTrans" cxnId="{477F0AC3-D819-4DB1-9756-32FE40E29CB1}">
      <dgm:prSet/>
      <dgm:spPr/>
      <dgm:t>
        <a:bodyPr/>
        <a:lstStyle/>
        <a:p>
          <a:endParaRPr lang="nl-NL"/>
        </a:p>
      </dgm:t>
    </dgm:pt>
    <dgm:pt modelId="{FB22C8A6-1E02-4AA9-B514-38EC76C6EC0B}">
      <dgm:prSet custT="1"/>
      <dgm:spPr/>
      <dgm:t>
        <a:bodyPr/>
        <a:lstStyle/>
        <a:p>
          <a:pPr>
            <a:buNone/>
          </a:pPr>
          <a:r>
            <a:rPr lang="nl-NL" sz="1400" b="1">
              <a:latin typeface="Montserrat" panose="00000500000000000000" pitchFamily="2" charset="0"/>
            </a:rPr>
            <a:t>Intake en oriëntatiescan</a:t>
          </a:r>
        </a:p>
      </dgm:t>
    </dgm:pt>
    <dgm:pt modelId="{C8611DBD-A554-47D8-9FE9-1F6646F88861}" type="parTrans" cxnId="{D5960B53-758F-4EAB-B498-172B5176D69D}">
      <dgm:prSet/>
      <dgm:spPr/>
      <dgm:t>
        <a:bodyPr/>
        <a:lstStyle/>
        <a:p>
          <a:endParaRPr lang="nl-NL"/>
        </a:p>
      </dgm:t>
    </dgm:pt>
    <dgm:pt modelId="{495BC857-BF9F-48E4-9BD2-4EBDE0A04633}" type="sibTrans" cxnId="{D5960B53-758F-4EAB-B498-172B5176D69D}">
      <dgm:prSet/>
      <dgm:spPr/>
      <dgm:t>
        <a:bodyPr/>
        <a:lstStyle/>
        <a:p>
          <a:endParaRPr lang="nl-NL"/>
        </a:p>
      </dgm:t>
    </dgm:pt>
    <dgm:pt modelId="{282425DD-DA29-4D25-98BC-AF347B921502}">
      <dgm:prSet custT="1"/>
      <dgm:spPr/>
      <dgm:t>
        <a:bodyPr/>
        <a:lstStyle/>
        <a:p>
          <a:pPr>
            <a:buNone/>
          </a:pPr>
          <a:r>
            <a:rPr lang="nl-NL" sz="1400" b="1">
              <a:latin typeface="Montserrat" panose="00000500000000000000" pitchFamily="2" charset="0"/>
            </a:rPr>
            <a:t>Cursus voor bewoners</a:t>
          </a:r>
        </a:p>
      </dgm:t>
    </dgm:pt>
    <dgm:pt modelId="{BECAC7BB-A0F6-4DF9-8BAF-266FDC835EEE}" type="parTrans" cxnId="{AAD05F0A-DDA9-4F19-ABF7-6B66D12D052C}">
      <dgm:prSet/>
      <dgm:spPr/>
      <dgm:t>
        <a:bodyPr/>
        <a:lstStyle/>
        <a:p>
          <a:endParaRPr lang="nl-NL"/>
        </a:p>
      </dgm:t>
    </dgm:pt>
    <dgm:pt modelId="{8E855D73-B9B2-47A5-AFDE-118C5EF78A20}" type="sibTrans" cxnId="{AAD05F0A-DDA9-4F19-ABF7-6B66D12D052C}">
      <dgm:prSet/>
      <dgm:spPr/>
      <dgm:t>
        <a:bodyPr/>
        <a:lstStyle/>
        <a:p>
          <a:endParaRPr lang="nl-NL"/>
        </a:p>
      </dgm:t>
    </dgm:pt>
    <dgm:pt modelId="{B811C9CE-2490-416E-BE1E-5460F067944F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nl-NL">
              <a:latin typeface="Montserrat" panose="00000500000000000000" pitchFamily="2" charset="0"/>
            </a:rPr>
            <a:t>VvE-cursus met verdieping in sociale, bouwkundige, financiële en juridische aspecten</a:t>
          </a:r>
        </a:p>
      </dgm:t>
    </dgm:pt>
    <dgm:pt modelId="{DB6CC37F-15DC-426D-8C3F-D5CCF05F7237}" type="parTrans" cxnId="{DD6F6EA3-FF4A-432B-9D70-AF43DF0D9032}">
      <dgm:prSet/>
      <dgm:spPr/>
      <dgm:t>
        <a:bodyPr/>
        <a:lstStyle/>
        <a:p>
          <a:endParaRPr lang="nl-NL"/>
        </a:p>
      </dgm:t>
    </dgm:pt>
    <dgm:pt modelId="{85FB0F3C-752B-48D7-9E03-844549B68CD7}" type="sibTrans" cxnId="{DD6F6EA3-FF4A-432B-9D70-AF43DF0D9032}">
      <dgm:prSet/>
      <dgm:spPr/>
      <dgm:t>
        <a:bodyPr/>
        <a:lstStyle/>
        <a:p>
          <a:endParaRPr lang="nl-NL"/>
        </a:p>
      </dgm:t>
    </dgm:pt>
    <dgm:pt modelId="{7182922B-888E-4DD1-99B0-D6514DCB08D9}">
      <dgm:prSet custT="1"/>
      <dgm:spPr/>
      <dgm:t>
        <a:bodyPr/>
        <a:lstStyle/>
        <a:p>
          <a:pPr>
            <a:buNone/>
          </a:pPr>
          <a:r>
            <a:rPr lang="nl-NL" sz="1400" b="1">
              <a:latin typeface="Montserrat" panose="00000500000000000000" pitchFamily="2" charset="0"/>
            </a:rPr>
            <a:t>Begeleiding tijdens het traject</a:t>
          </a:r>
        </a:p>
      </dgm:t>
    </dgm:pt>
    <dgm:pt modelId="{53BF71A8-8467-4B43-B2ED-8B49E5944E1B}" type="parTrans" cxnId="{4623535D-22AA-4E7A-8056-7322DD1F6B44}">
      <dgm:prSet/>
      <dgm:spPr/>
      <dgm:t>
        <a:bodyPr/>
        <a:lstStyle/>
        <a:p>
          <a:endParaRPr lang="nl-NL"/>
        </a:p>
      </dgm:t>
    </dgm:pt>
    <dgm:pt modelId="{472FE3CE-B901-4D01-AB03-83F7A1A41DCB}" type="sibTrans" cxnId="{4623535D-22AA-4E7A-8056-7322DD1F6B44}">
      <dgm:prSet/>
      <dgm:spPr/>
      <dgm:t>
        <a:bodyPr/>
        <a:lstStyle/>
        <a:p>
          <a:endParaRPr lang="nl-NL"/>
        </a:p>
      </dgm:t>
    </dgm:pt>
    <dgm:pt modelId="{D528C784-1B58-4987-9160-3A122E5D5FAF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nl-NL">
              <a:latin typeface="Montserrat" panose="00000500000000000000" pitchFamily="2" charset="0"/>
            </a:rPr>
            <a:t>Koppelmodule t.b.v. correcte match tussen procesbegeleider, proces en vve</a:t>
          </a:r>
        </a:p>
      </dgm:t>
    </dgm:pt>
    <dgm:pt modelId="{8C29C2D6-0596-45D9-B105-26F94740C3E2}" type="parTrans" cxnId="{2174DA3E-C7DF-422E-BAB6-EAB04E09AA20}">
      <dgm:prSet/>
      <dgm:spPr/>
      <dgm:t>
        <a:bodyPr/>
        <a:lstStyle/>
        <a:p>
          <a:endParaRPr lang="nl-NL"/>
        </a:p>
      </dgm:t>
    </dgm:pt>
    <dgm:pt modelId="{FFD58A6F-502F-4753-9C05-89D366D80417}" type="sibTrans" cxnId="{2174DA3E-C7DF-422E-BAB6-EAB04E09AA20}">
      <dgm:prSet/>
      <dgm:spPr/>
      <dgm:t>
        <a:bodyPr/>
        <a:lstStyle/>
        <a:p>
          <a:endParaRPr lang="nl-NL"/>
        </a:p>
      </dgm:t>
    </dgm:pt>
    <dgm:pt modelId="{C55C1D2A-A4AD-4A7E-9BB3-B694E86CF2E1}">
      <dgm:prSet custT="1"/>
      <dgm:spPr/>
      <dgm:t>
        <a:bodyPr/>
        <a:lstStyle/>
        <a:p>
          <a:pPr>
            <a:buNone/>
          </a:pPr>
          <a:r>
            <a:rPr lang="nl-NL" sz="1400" b="1">
              <a:latin typeface="Montserrat" panose="00000500000000000000" pitchFamily="2" charset="0"/>
            </a:rPr>
            <a:t>Subsidie op maatregelen</a:t>
          </a:r>
        </a:p>
      </dgm:t>
    </dgm:pt>
    <dgm:pt modelId="{A314BA27-5A67-4F7D-8789-DB57BDBA37E4}" type="parTrans" cxnId="{35A82C55-EC14-4BEB-9CB7-55523AD1BFE8}">
      <dgm:prSet/>
      <dgm:spPr/>
      <dgm:t>
        <a:bodyPr/>
        <a:lstStyle/>
        <a:p>
          <a:endParaRPr lang="nl-NL"/>
        </a:p>
      </dgm:t>
    </dgm:pt>
    <dgm:pt modelId="{613C3224-7C05-450D-B2B2-37DD7293DD1B}" type="sibTrans" cxnId="{35A82C55-EC14-4BEB-9CB7-55523AD1BFE8}">
      <dgm:prSet/>
      <dgm:spPr/>
      <dgm:t>
        <a:bodyPr/>
        <a:lstStyle/>
        <a:p>
          <a:endParaRPr lang="nl-NL"/>
        </a:p>
      </dgm:t>
    </dgm:pt>
    <dgm:pt modelId="{AE175582-645C-4B20-86FC-A62CB8E45C9F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nl-NL">
              <a:latin typeface="Montserrat" panose="00000500000000000000" pitchFamily="2" charset="0"/>
            </a:rPr>
            <a:t>Gemeentelijke subsidie ter stimulering van uitvoering</a:t>
          </a:r>
        </a:p>
      </dgm:t>
    </dgm:pt>
    <dgm:pt modelId="{93CC65DD-EB32-40DE-84DE-BB2B3C253D66}" type="parTrans" cxnId="{768E94D6-CDF6-4B96-B006-7D60B8083095}">
      <dgm:prSet/>
      <dgm:spPr/>
      <dgm:t>
        <a:bodyPr/>
        <a:lstStyle/>
        <a:p>
          <a:endParaRPr lang="nl-NL"/>
        </a:p>
      </dgm:t>
    </dgm:pt>
    <dgm:pt modelId="{A7EA4B5F-C3DB-4FEB-A42E-B0B03BD3B73B}" type="sibTrans" cxnId="{768E94D6-CDF6-4B96-B006-7D60B8083095}">
      <dgm:prSet/>
      <dgm:spPr/>
      <dgm:t>
        <a:bodyPr/>
        <a:lstStyle/>
        <a:p>
          <a:endParaRPr lang="nl-NL"/>
        </a:p>
      </dgm:t>
    </dgm:pt>
    <dgm:pt modelId="{745FA975-D027-4859-BF69-211A27670DFC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nl-NL">
              <a:latin typeface="Montserrat" panose="00000500000000000000" pitchFamily="2" charset="0"/>
            </a:rPr>
            <a:t>Praktische handvatten, interactie en kennisuitwisseling tussen VvE’s</a:t>
          </a:r>
        </a:p>
      </dgm:t>
    </dgm:pt>
    <dgm:pt modelId="{5B938C66-2D27-4E8B-A1F7-59E4046CAE71}" type="parTrans" cxnId="{E0E6DFBE-189B-4B5F-B4A5-F2417BA384C7}">
      <dgm:prSet/>
      <dgm:spPr/>
      <dgm:t>
        <a:bodyPr/>
        <a:lstStyle/>
        <a:p>
          <a:endParaRPr lang="nl-NL"/>
        </a:p>
      </dgm:t>
    </dgm:pt>
    <dgm:pt modelId="{4C6E6374-655D-4591-886F-FC668973C3DB}" type="sibTrans" cxnId="{E0E6DFBE-189B-4B5F-B4A5-F2417BA384C7}">
      <dgm:prSet/>
      <dgm:spPr/>
      <dgm:t>
        <a:bodyPr/>
        <a:lstStyle/>
        <a:p>
          <a:endParaRPr lang="nl-NL"/>
        </a:p>
      </dgm:t>
    </dgm:pt>
    <dgm:pt modelId="{2ADD6AE5-0E25-4B09-B2E3-5143FCD7D08C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nl-NL">
              <a:latin typeface="Montserrat" panose="00000500000000000000" pitchFamily="2" charset="0"/>
            </a:rPr>
            <a:t>Kwaliteit en voortgangsmonitoring tijdens het traject</a:t>
          </a:r>
        </a:p>
      </dgm:t>
    </dgm:pt>
    <dgm:pt modelId="{4BDFFC7F-4E9D-4547-A5F3-85123668D72F}" type="parTrans" cxnId="{713999D4-D3C5-4FF2-87C6-9B089E77097F}">
      <dgm:prSet/>
      <dgm:spPr/>
      <dgm:t>
        <a:bodyPr/>
        <a:lstStyle/>
        <a:p>
          <a:endParaRPr lang="nl-NL"/>
        </a:p>
      </dgm:t>
    </dgm:pt>
    <dgm:pt modelId="{902B85F3-7E59-44CC-90A7-7C32B08FFCBF}" type="sibTrans" cxnId="{713999D4-D3C5-4FF2-87C6-9B089E77097F}">
      <dgm:prSet/>
      <dgm:spPr/>
      <dgm:t>
        <a:bodyPr/>
        <a:lstStyle/>
        <a:p>
          <a:endParaRPr lang="nl-NL"/>
        </a:p>
      </dgm:t>
    </dgm:pt>
    <dgm:pt modelId="{552310A3-177D-492A-B209-B5B14287A0AE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nl-NL" sz="1400">
              <a:latin typeface="Montserrat" panose="00000500000000000000" pitchFamily="2" charset="0"/>
            </a:rPr>
            <a:t>Onafhankelijke oriëntatiescan: routekaart en individuele scan (basis op orde)</a:t>
          </a:r>
          <a:endParaRPr lang="nl-NL" sz="1400" b="1">
            <a:latin typeface="Montserrat" panose="00000500000000000000" pitchFamily="2" charset="0"/>
          </a:endParaRPr>
        </a:p>
      </dgm:t>
    </dgm:pt>
    <dgm:pt modelId="{A5C07E25-41D1-4093-BACF-1F07D08BB311}" type="parTrans" cxnId="{57A110E2-8690-4C21-B32B-FC37F43967B6}">
      <dgm:prSet/>
      <dgm:spPr/>
      <dgm:t>
        <a:bodyPr/>
        <a:lstStyle/>
        <a:p>
          <a:endParaRPr lang="nl-NL"/>
        </a:p>
      </dgm:t>
    </dgm:pt>
    <dgm:pt modelId="{3FF91EBD-37C3-4463-A6B2-0ED7CEEFA747}" type="sibTrans" cxnId="{57A110E2-8690-4C21-B32B-FC37F43967B6}">
      <dgm:prSet/>
      <dgm:spPr/>
      <dgm:t>
        <a:bodyPr/>
        <a:lstStyle/>
        <a:p>
          <a:endParaRPr lang="nl-NL"/>
        </a:p>
      </dgm:t>
    </dgm:pt>
    <dgm:pt modelId="{A4559BDD-D932-4949-AFE5-39FD1F03D8B8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nl-NL" sz="1400">
              <a:latin typeface="Montserrat" panose="00000500000000000000" pitchFamily="2" charset="0"/>
            </a:rPr>
            <a:t>Intakegesprek </a:t>
          </a:r>
          <a:endParaRPr lang="nl-NL" sz="1400" b="1">
            <a:latin typeface="Montserrat" panose="00000500000000000000" pitchFamily="2" charset="0"/>
          </a:endParaRPr>
        </a:p>
      </dgm:t>
    </dgm:pt>
    <dgm:pt modelId="{D4B68B32-2BA2-4F17-B33C-7109587D587F}" type="parTrans" cxnId="{D22CC49A-9FC6-4D9F-8DD7-1E7D36EA8761}">
      <dgm:prSet/>
      <dgm:spPr/>
      <dgm:t>
        <a:bodyPr/>
        <a:lstStyle/>
        <a:p>
          <a:endParaRPr lang="nl-NL"/>
        </a:p>
      </dgm:t>
    </dgm:pt>
    <dgm:pt modelId="{150825B2-246E-4B47-B95D-424E2C6B79BF}" type="sibTrans" cxnId="{D22CC49A-9FC6-4D9F-8DD7-1E7D36EA8761}">
      <dgm:prSet/>
      <dgm:spPr/>
      <dgm:t>
        <a:bodyPr/>
        <a:lstStyle/>
        <a:p>
          <a:endParaRPr lang="nl-NL"/>
        </a:p>
      </dgm:t>
    </dgm:pt>
    <dgm:pt modelId="{113A39C9-046F-41E1-860F-C07A8F0103D2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nl-NL" sz="1400">
              <a:latin typeface="Montserrat" panose="00000500000000000000" pitchFamily="2" charset="0"/>
            </a:rPr>
            <a:t>Informatieavonden, inloopspreekuren, VvE-congressen</a:t>
          </a:r>
        </a:p>
      </dgm:t>
    </dgm:pt>
    <dgm:pt modelId="{9B6909CA-CC6D-4416-A700-AD5EDAEDA7C1}" type="parTrans" cxnId="{FD2028CF-0973-4892-A897-CB113E46D395}">
      <dgm:prSet/>
      <dgm:spPr/>
      <dgm:t>
        <a:bodyPr/>
        <a:lstStyle/>
        <a:p>
          <a:endParaRPr lang="nl-NL"/>
        </a:p>
      </dgm:t>
    </dgm:pt>
    <dgm:pt modelId="{A8E2E2D3-8182-45A7-817C-56D88DEF8A45}" type="sibTrans" cxnId="{FD2028CF-0973-4892-A897-CB113E46D395}">
      <dgm:prSet/>
      <dgm:spPr/>
      <dgm:t>
        <a:bodyPr/>
        <a:lstStyle/>
        <a:p>
          <a:endParaRPr lang="nl-NL"/>
        </a:p>
      </dgm:t>
    </dgm:pt>
    <dgm:pt modelId="{7B3360CA-C5FE-4BA9-9D01-EF61939E8D66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nl-NL">
              <a:latin typeface="Montserrat" panose="00000500000000000000" pitchFamily="2" charset="0"/>
            </a:rPr>
            <a:t>Vaste VvE-coach</a:t>
          </a:r>
        </a:p>
      </dgm:t>
    </dgm:pt>
    <dgm:pt modelId="{9B144808-9B19-4379-971A-A6FD310DD5B7}" type="parTrans" cxnId="{9D4F5C8B-FAB7-42D5-AFD2-32153BFC954C}">
      <dgm:prSet/>
      <dgm:spPr/>
      <dgm:t>
        <a:bodyPr/>
        <a:lstStyle/>
        <a:p>
          <a:endParaRPr lang="nl-NL"/>
        </a:p>
      </dgm:t>
    </dgm:pt>
    <dgm:pt modelId="{B8EEA76F-6D0A-4D91-9852-B1CB981F1D24}" type="sibTrans" cxnId="{9D4F5C8B-FAB7-42D5-AFD2-32153BFC954C}">
      <dgm:prSet/>
      <dgm:spPr/>
      <dgm:t>
        <a:bodyPr/>
        <a:lstStyle/>
        <a:p>
          <a:endParaRPr lang="nl-NL"/>
        </a:p>
      </dgm:t>
    </dgm:pt>
    <dgm:pt modelId="{0A93224F-5A61-46DD-B28C-D60BBE3DD2F9}" type="pres">
      <dgm:prSet presAssocID="{5ABBB819-5B24-4675-AB5A-DCADDC8EA453}" presName="linear" presStyleCnt="0">
        <dgm:presLayoutVars>
          <dgm:dir/>
          <dgm:animLvl val="lvl"/>
          <dgm:resizeHandles val="exact"/>
        </dgm:presLayoutVars>
      </dgm:prSet>
      <dgm:spPr/>
    </dgm:pt>
    <dgm:pt modelId="{EC42C204-F48D-4F52-B51C-C7B6C3898907}" type="pres">
      <dgm:prSet presAssocID="{FB22C8A6-1E02-4AA9-B514-38EC76C6EC0B}" presName="parentLin" presStyleCnt="0"/>
      <dgm:spPr/>
    </dgm:pt>
    <dgm:pt modelId="{B2B911F2-A63D-467C-AE3F-124AB5D56F5F}" type="pres">
      <dgm:prSet presAssocID="{FB22C8A6-1E02-4AA9-B514-38EC76C6EC0B}" presName="parentLeftMargin" presStyleLbl="node1" presStyleIdx="0" presStyleCnt="5"/>
      <dgm:spPr/>
    </dgm:pt>
    <dgm:pt modelId="{9587CB4B-3189-4C39-8928-1877B685E5C1}" type="pres">
      <dgm:prSet presAssocID="{FB22C8A6-1E02-4AA9-B514-38EC76C6EC0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642B19C-4D77-4DEA-8C77-B436C282DB62}" type="pres">
      <dgm:prSet presAssocID="{FB22C8A6-1E02-4AA9-B514-38EC76C6EC0B}" presName="negativeSpace" presStyleCnt="0"/>
      <dgm:spPr/>
    </dgm:pt>
    <dgm:pt modelId="{9E95ED0A-2A30-4F75-9869-0482986FA5E5}" type="pres">
      <dgm:prSet presAssocID="{FB22C8A6-1E02-4AA9-B514-38EC76C6EC0B}" presName="childText" presStyleLbl="conFgAcc1" presStyleIdx="0" presStyleCnt="5">
        <dgm:presLayoutVars>
          <dgm:bulletEnabled val="1"/>
        </dgm:presLayoutVars>
      </dgm:prSet>
      <dgm:spPr/>
    </dgm:pt>
    <dgm:pt modelId="{D03F31A1-E26A-4F78-A8FA-D971F9E9BC6F}" type="pres">
      <dgm:prSet presAssocID="{495BC857-BF9F-48E4-9BD2-4EBDE0A04633}" presName="spaceBetweenRectangles" presStyleCnt="0"/>
      <dgm:spPr/>
    </dgm:pt>
    <dgm:pt modelId="{C4B79C35-8378-4D75-BC7A-7620642E2E17}" type="pres">
      <dgm:prSet presAssocID="{282425DD-DA29-4D25-98BC-AF347B921502}" presName="parentLin" presStyleCnt="0"/>
      <dgm:spPr/>
    </dgm:pt>
    <dgm:pt modelId="{74420BBE-4D7B-47E0-B609-8FB1B366712A}" type="pres">
      <dgm:prSet presAssocID="{282425DD-DA29-4D25-98BC-AF347B921502}" presName="parentLeftMargin" presStyleLbl="node1" presStyleIdx="0" presStyleCnt="5"/>
      <dgm:spPr/>
    </dgm:pt>
    <dgm:pt modelId="{9D589FA6-FE00-439A-94D6-1B26F5B7F28E}" type="pres">
      <dgm:prSet presAssocID="{282425DD-DA29-4D25-98BC-AF347B92150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BE91787-79DF-44B5-B712-8B84420E76F7}" type="pres">
      <dgm:prSet presAssocID="{282425DD-DA29-4D25-98BC-AF347B921502}" presName="negativeSpace" presStyleCnt="0"/>
      <dgm:spPr/>
    </dgm:pt>
    <dgm:pt modelId="{89CA6357-BDB5-46D5-B96E-ABBB3521938D}" type="pres">
      <dgm:prSet presAssocID="{282425DD-DA29-4D25-98BC-AF347B921502}" presName="childText" presStyleLbl="conFgAcc1" presStyleIdx="1" presStyleCnt="5" custLinFactNeighborX="3532" custLinFactNeighborY="-53248">
        <dgm:presLayoutVars>
          <dgm:bulletEnabled val="1"/>
        </dgm:presLayoutVars>
      </dgm:prSet>
      <dgm:spPr/>
    </dgm:pt>
    <dgm:pt modelId="{6AAA6CE1-93E1-496C-A11E-794F3AE20391}" type="pres">
      <dgm:prSet presAssocID="{8E855D73-B9B2-47A5-AFDE-118C5EF78A20}" presName="spaceBetweenRectangles" presStyleCnt="0"/>
      <dgm:spPr/>
    </dgm:pt>
    <dgm:pt modelId="{C2297FB2-7D1C-44FD-96AE-9F76E5234150}" type="pres">
      <dgm:prSet presAssocID="{7182922B-888E-4DD1-99B0-D6514DCB08D9}" presName="parentLin" presStyleCnt="0"/>
      <dgm:spPr/>
    </dgm:pt>
    <dgm:pt modelId="{CA785D6B-9DA2-4DC0-8CC6-B6905773C769}" type="pres">
      <dgm:prSet presAssocID="{7182922B-888E-4DD1-99B0-D6514DCB08D9}" presName="parentLeftMargin" presStyleLbl="node1" presStyleIdx="1" presStyleCnt="5"/>
      <dgm:spPr/>
    </dgm:pt>
    <dgm:pt modelId="{18921DD2-E41B-4BBC-B7F5-D6535EEFDDD7}" type="pres">
      <dgm:prSet presAssocID="{7182922B-888E-4DD1-99B0-D6514DCB08D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085D2A3-111E-4C94-A906-AE6A9E961759}" type="pres">
      <dgm:prSet presAssocID="{7182922B-888E-4DD1-99B0-D6514DCB08D9}" presName="negativeSpace" presStyleCnt="0"/>
      <dgm:spPr/>
    </dgm:pt>
    <dgm:pt modelId="{9F04D3E9-0C00-43B1-8CBA-7A69664ADC35}" type="pres">
      <dgm:prSet presAssocID="{7182922B-888E-4DD1-99B0-D6514DCB08D9}" presName="childText" presStyleLbl="conFgAcc1" presStyleIdx="2" presStyleCnt="5">
        <dgm:presLayoutVars>
          <dgm:bulletEnabled val="1"/>
        </dgm:presLayoutVars>
      </dgm:prSet>
      <dgm:spPr/>
    </dgm:pt>
    <dgm:pt modelId="{D4039A91-6D91-44B1-9FF9-904E3BED3851}" type="pres">
      <dgm:prSet presAssocID="{472FE3CE-B901-4D01-AB03-83F7A1A41DCB}" presName="spaceBetweenRectangles" presStyleCnt="0"/>
      <dgm:spPr/>
    </dgm:pt>
    <dgm:pt modelId="{9917F985-B773-411E-933C-307C48F0A914}" type="pres">
      <dgm:prSet presAssocID="{C55C1D2A-A4AD-4A7E-9BB3-B694E86CF2E1}" presName="parentLin" presStyleCnt="0"/>
      <dgm:spPr/>
    </dgm:pt>
    <dgm:pt modelId="{F536B7BE-5962-430F-86AB-036DC4D66C46}" type="pres">
      <dgm:prSet presAssocID="{C55C1D2A-A4AD-4A7E-9BB3-B694E86CF2E1}" presName="parentLeftMargin" presStyleLbl="node1" presStyleIdx="2" presStyleCnt="5"/>
      <dgm:spPr/>
    </dgm:pt>
    <dgm:pt modelId="{E7C8B2C4-7342-4034-A7DB-95C2ADAFC44E}" type="pres">
      <dgm:prSet presAssocID="{C55C1D2A-A4AD-4A7E-9BB3-B694E86CF2E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693DA4A-E2FE-458C-9ED7-BD173E36CB88}" type="pres">
      <dgm:prSet presAssocID="{C55C1D2A-A4AD-4A7E-9BB3-B694E86CF2E1}" presName="negativeSpace" presStyleCnt="0"/>
      <dgm:spPr/>
    </dgm:pt>
    <dgm:pt modelId="{9B35ADDA-8ED0-43D7-B9B4-54B6420451F5}" type="pres">
      <dgm:prSet presAssocID="{C55C1D2A-A4AD-4A7E-9BB3-B694E86CF2E1}" presName="childText" presStyleLbl="conFgAcc1" presStyleIdx="3" presStyleCnt="5">
        <dgm:presLayoutVars>
          <dgm:bulletEnabled val="1"/>
        </dgm:presLayoutVars>
      </dgm:prSet>
      <dgm:spPr/>
    </dgm:pt>
    <dgm:pt modelId="{AF9EA1F3-CDA6-41B0-B3DA-E87963D17E7B}" type="pres">
      <dgm:prSet presAssocID="{613C3224-7C05-450D-B2B2-37DD7293DD1B}" presName="spaceBetweenRectangles" presStyleCnt="0"/>
      <dgm:spPr/>
    </dgm:pt>
    <dgm:pt modelId="{2F16F804-23BA-4118-819E-897DAC753877}" type="pres">
      <dgm:prSet presAssocID="{AC31B525-0F43-41EE-984F-6C8B731B1AE9}" presName="parentLin" presStyleCnt="0"/>
      <dgm:spPr/>
    </dgm:pt>
    <dgm:pt modelId="{DA41EAF5-7908-462F-A16B-02F77DBA524F}" type="pres">
      <dgm:prSet presAssocID="{AC31B525-0F43-41EE-984F-6C8B731B1AE9}" presName="parentLeftMargin" presStyleLbl="node1" presStyleIdx="3" presStyleCnt="5"/>
      <dgm:spPr/>
    </dgm:pt>
    <dgm:pt modelId="{04B6A474-AEFB-4803-BC14-941B0D99B516}" type="pres">
      <dgm:prSet presAssocID="{AC31B525-0F43-41EE-984F-6C8B731B1AE9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5AA4C638-4ED3-4807-8EDC-81514151D902}" type="pres">
      <dgm:prSet presAssocID="{AC31B525-0F43-41EE-984F-6C8B731B1AE9}" presName="negativeSpace" presStyleCnt="0"/>
      <dgm:spPr/>
    </dgm:pt>
    <dgm:pt modelId="{7D364055-9F83-44DE-AB1A-8945AB7473DF}" type="pres">
      <dgm:prSet presAssocID="{AC31B525-0F43-41EE-984F-6C8B731B1AE9}" presName="childText" presStyleLbl="conFgAcc1" presStyleIdx="4" presStyleCnt="5" custLinFactNeighborX="-234">
        <dgm:presLayoutVars>
          <dgm:bulletEnabled val="1"/>
        </dgm:presLayoutVars>
      </dgm:prSet>
      <dgm:spPr/>
    </dgm:pt>
  </dgm:ptLst>
  <dgm:cxnLst>
    <dgm:cxn modelId="{AAD05F0A-DDA9-4F19-ABF7-6B66D12D052C}" srcId="{5ABBB819-5B24-4675-AB5A-DCADDC8EA453}" destId="{282425DD-DA29-4D25-98BC-AF347B921502}" srcOrd="1" destOrd="0" parTransId="{BECAC7BB-A0F6-4DF9-8BAF-266FDC835EEE}" sibTransId="{8E855D73-B9B2-47A5-AFDE-118C5EF78A20}"/>
    <dgm:cxn modelId="{C1959619-3BF5-4D02-A595-6410EA2CD723}" type="presOf" srcId="{FB22C8A6-1E02-4AA9-B514-38EC76C6EC0B}" destId="{9587CB4B-3189-4C39-8928-1877B685E5C1}" srcOrd="1" destOrd="0" presId="urn:microsoft.com/office/officeart/2005/8/layout/list1"/>
    <dgm:cxn modelId="{5FC46224-6905-41B6-8D0F-8DDB8F286E8A}" type="presOf" srcId="{745FA975-D027-4859-BF69-211A27670DFC}" destId="{89CA6357-BDB5-46D5-B96E-ABBB3521938D}" srcOrd="0" destOrd="1" presId="urn:microsoft.com/office/officeart/2005/8/layout/list1"/>
    <dgm:cxn modelId="{52FB6826-5516-4971-BACD-1892EE6E4199}" type="presOf" srcId="{C55C1D2A-A4AD-4A7E-9BB3-B694E86CF2E1}" destId="{F536B7BE-5962-430F-86AB-036DC4D66C46}" srcOrd="0" destOrd="0" presId="urn:microsoft.com/office/officeart/2005/8/layout/list1"/>
    <dgm:cxn modelId="{2174DA3E-C7DF-422E-BAB6-EAB04E09AA20}" srcId="{7182922B-888E-4DD1-99B0-D6514DCB08D9}" destId="{D528C784-1B58-4987-9160-3A122E5D5FAF}" srcOrd="0" destOrd="0" parTransId="{8C29C2D6-0596-45D9-B105-26F94740C3E2}" sibTransId="{FFD58A6F-502F-4753-9C05-89D366D80417}"/>
    <dgm:cxn modelId="{4623535D-22AA-4E7A-8056-7322DD1F6B44}" srcId="{5ABBB819-5B24-4675-AB5A-DCADDC8EA453}" destId="{7182922B-888E-4DD1-99B0-D6514DCB08D9}" srcOrd="2" destOrd="0" parTransId="{53BF71A8-8467-4B43-B2ED-8B49E5944E1B}" sibTransId="{472FE3CE-B901-4D01-AB03-83F7A1A41DCB}"/>
    <dgm:cxn modelId="{EFD8F05D-4039-4852-A9DD-4C0618BF488D}" type="presOf" srcId="{B811C9CE-2490-416E-BE1E-5460F067944F}" destId="{89CA6357-BDB5-46D5-B96E-ABBB3521938D}" srcOrd="0" destOrd="0" presId="urn:microsoft.com/office/officeart/2005/8/layout/list1"/>
    <dgm:cxn modelId="{34719160-57DE-4073-BF9A-F2175A19FF3F}" type="presOf" srcId="{5ABBB819-5B24-4675-AB5A-DCADDC8EA453}" destId="{0A93224F-5A61-46DD-B28C-D60BBE3DD2F9}" srcOrd="0" destOrd="0" presId="urn:microsoft.com/office/officeart/2005/8/layout/list1"/>
    <dgm:cxn modelId="{FFC4A448-182B-431E-9588-0FEAADD69959}" type="presOf" srcId="{AE175582-645C-4B20-86FC-A62CB8E45C9F}" destId="{9B35ADDA-8ED0-43D7-B9B4-54B6420451F5}" srcOrd="0" destOrd="0" presId="urn:microsoft.com/office/officeart/2005/8/layout/list1"/>
    <dgm:cxn modelId="{1518EF48-EEE9-4682-8E82-1CE6D1D98CD2}" type="presOf" srcId="{7B3360CA-C5FE-4BA9-9D01-EF61939E8D66}" destId="{9F04D3E9-0C00-43B1-8CBA-7A69664ADC35}" srcOrd="0" destOrd="1" presId="urn:microsoft.com/office/officeart/2005/8/layout/list1"/>
    <dgm:cxn modelId="{ED4A374B-915E-4CFC-986E-A0606EF0F52B}" type="presOf" srcId="{A4559BDD-D932-4949-AFE5-39FD1F03D8B8}" destId="{9E95ED0A-2A30-4F75-9869-0482986FA5E5}" srcOrd="0" destOrd="1" presId="urn:microsoft.com/office/officeart/2005/8/layout/list1"/>
    <dgm:cxn modelId="{D5960B53-758F-4EAB-B498-172B5176D69D}" srcId="{5ABBB819-5B24-4675-AB5A-DCADDC8EA453}" destId="{FB22C8A6-1E02-4AA9-B514-38EC76C6EC0B}" srcOrd="0" destOrd="0" parTransId="{C8611DBD-A554-47D8-9FE9-1F6646F88861}" sibTransId="{495BC857-BF9F-48E4-9BD2-4EBDE0A04633}"/>
    <dgm:cxn modelId="{35A82C55-EC14-4BEB-9CB7-55523AD1BFE8}" srcId="{5ABBB819-5B24-4675-AB5A-DCADDC8EA453}" destId="{C55C1D2A-A4AD-4A7E-9BB3-B694E86CF2E1}" srcOrd="3" destOrd="0" parTransId="{A314BA27-5A67-4F7D-8789-DB57BDBA37E4}" sibTransId="{613C3224-7C05-450D-B2B2-37DD7293DD1B}"/>
    <dgm:cxn modelId="{9AEB4975-AFC7-4713-A27A-7606BD2FDA2B}" type="presOf" srcId="{A3F6F6FA-A386-41D4-AE93-729AAD47D706}" destId="{7D364055-9F83-44DE-AB1A-8945AB7473DF}" srcOrd="0" destOrd="0" presId="urn:microsoft.com/office/officeart/2005/8/layout/list1"/>
    <dgm:cxn modelId="{C9418178-1529-4EB4-B8DA-93C28A5AF288}" type="presOf" srcId="{AC31B525-0F43-41EE-984F-6C8B731B1AE9}" destId="{04B6A474-AEFB-4803-BC14-941B0D99B516}" srcOrd="1" destOrd="0" presId="urn:microsoft.com/office/officeart/2005/8/layout/list1"/>
    <dgm:cxn modelId="{A1860379-2C39-4DC2-9C87-98D754B159DE}" type="presOf" srcId="{282425DD-DA29-4D25-98BC-AF347B921502}" destId="{9D589FA6-FE00-439A-94D6-1B26F5B7F28E}" srcOrd="1" destOrd="0" presId="urn:microsoft.com/office/officeart/2005/8/layout/list1"/>
    <dgm:cxn modelId="{16093959-50D4-42D6-B424-8C4C1F25BB15}" type="presOf" srcId="{D528C784-1B58-4987-9160-3A122E5D5FAF}" destId="{9F04D3E9-0C00-43B1-8CBA-7A69664ADC35}" srcOrd="0" destOrd="0" presId="urn:microsoft.com/office/officeart/2005/8/layout/list1"/>
    <dgm:cxn modelId="{2F7C0984-0B54-4262-8570-F1CAA167F8D9}" type="presOf" srcId="{7182922B-888E-4DD1-99B0-D6514DCB08D9}" destId="{CA785D6B-9DA2-4DC0-8CC6-B6905773C769}" srcOrd="0" destOrd="0" presId="urn:microsoft.com/office/officeart/2005/8/layout/list1"/>
    <dgm:cxn modelId="{02B60E86-D0F3-4EDA-B2DE-8E3E78B75F0A}" type="presOf" srcId="{113A39C9-046F-41E1-860F-C07A8F0103D2}" destId="{7D364055-9F83-44DE-AB1A-8945AB7473DF}" srcOrd="0" destOrd="1" presId="urn:microsoft.com/office/officeart/2005/8/layout/list1"/>
    <dgm:cxn modelId="{2C2ACE88-D08E-4047-A178-C74347485F8F}" type="presOf" srcId="{2ADD6AE5-0E25-4B09-B2E3-5143FCD7D08C}" destId="{9F04D3E9-0C00-43B1-8CBA-7A69664ADC35}" srcOrd="0" destOrd="2" presId="urn:microsoft.com/office/officeart/2005/8/layout/list1"/>
    <dgm:cxn modelId="{9D4F5C8B-FAB7-42D5-AFD2-32153BFC954C}" srcId="{7182922B-888E-4DD1-99B0-D6514DCB08D9}" destId="{7B3360CA-C5FE-4BA9-9D01-EF61939E8D66}" srcOrd="1" destOrd="0" parTransId="{9B144808-9B19-4379-971A-A6FD310DD5B7}" sibTransId="{B8EEA76F-6D0A-4D91-9852-B1CB981F1D24}"/>
    <dgm:cxn modelId="{D22CC49A-9FC6-4D9F-8DD7-1E7D36EA8761}" srcId="{FB22C8A6-1E02-4AA9-B514-38EC76C6EC0B}" destId="{A4559BDD-D932-4949-AFE5-39FD1F03D8B8}" srcOrd="1" destOrd="0" parTransId="{D4B68B32-2BA2-4F17-B33C-7109587D587F}" sibTransId="{150825B2-246E-4B47-B95D-424E2C6B79BF}"/>
    <dgm:cxn modelId="{E43B749F-36D4-43B4-8C20-DAA0CBEC3995}" type="presOf" srcId="{552310A3-177D-492A-B209-B5B14287A0AE}" destId="{9E95ED0A-2A30-4F75-9869-0482986FA5E5}" srcOrd="0" destOrd="0" presId="urn:microsoft.com/office/officeart/2005/8/layout/list1"/>
    <dgm:cxn modelId="{DD6F6EA3-FF4A-432B-9D70-AF43DF0D9032}" srcId="{282425DD-DA29-4D25-98BC-AF347B921502}" destId="{B811C9CE-2490-416E-BE1E-5460F067944F}" srcOrd="0" destOrd="0" parTransId="{DB6CC37F-15DC-426D-8C3F-D5CCF05F7237}" sibTransId="{85FB0F3C-752B-48D7-9E03-844549B68CD7}"/>
    <dgm:cxn modelId="{8773F5B9-EAAA-4097-AC7D-A12B59C2AE83}" type="presOf" srcId="{FB22C8A6-1E02-4AA9-B514-38EC76C6EC0B}" destId="{B2B911F2-A63D-467C-AE3F-124AB5D56F5F}" srcOrd="0" destOrd="0" presId="urn:microsoft.com/office/officeart/2005/8/layout/list1"/>
    <dgm:cxn modelId="{56507BBB-8A10-474F-B648-925B5E0CE223}" srcId="{5ABBB819-5B24-4675-AB5A-DCADDC8EA453}" destId="{AC31B525-0F43-41EE-984F-6C8B731B1AE9}" srcOrd="4" destOrd="0" parTransId="{F5F8CDDD-8AA5-4B75-A1A0-AD2F311502EE}" sibTransId="{23E20C08-2D97-421A-95C6-33250B50C7B5}"/>
    <dgm:cxn modelId="{E0E6DFBE-189B-4B5F-B4A5-F2417BA384C7}" srcId="{282425DD-DA29-4D25-98BC-AF347B921502}" destId="{745FA975-D027-4859-BF69-211A27670DFC}" srcOrd="1" destOrd="0" parTransId="{5B938C66-2D27-4E8B-A1F7-59E4046CAE71}" sibTransId="{4C6E6374-655D-4591-886F-FC668973C3DB}"/>
    <dgm:cxn modelId="{477F0AC3-D819-4DB1-9756-32FE40E29CB1}" srcId="{AC31B525-0F43-41EE-984F-6C8B731B1AE9}" destId="{A3F6F6FA-A386-41D4-AE93-729AAD47D706}" srcOrd="0" destOrd="0" parTransId="{8A212864-9D02-42BE-8893-7FFCDD355D3F}" sibTransId="{1EB6D608-9DBF-43FA-AA32-5E7C9397B0E8}"/>
    <dgm:cxn modelId="{4FE213C9-683C-4E8A-82D4-5F8D327C3F4D}" type="presOf" srcId="{7182922B-888E-4DD1-99B0-D6514DCB08D9}" destId="{18921DD2-E41B-4BBC-B7F5-D6535EEFDDD7}" srcOrd="1" destOrd="0" presId="urn:microsoft.com/office/officeart/2005/8/layout/list1"/>
    <dgm:cxn modelId="{FD2028CF-0973-4892-A897-CB113E46D395}" srcId="{AC31B525-0F43-41EE-984F-6C8B731B1AE9}" destId="{113A39C9-046F-41E1-860F-C07A8F0103D2}" srcOrd="1" destOrd="0" parTransId="{9B6909CA-CC6D-4416-A700-AD5EDAEDA7C1}" sibTransId="{A8E2E2D3-8182-45A7-817C-56D88DEF8A45}"/>
    <dgm:cxn modelId="{713999D4-D3C5-4FF2-87C6-9B089E77097F}" srcId="{7182922B-888E-4DD1-99B0-D6514DCB08D9}" destId="{2ADD6AE5-0E25-4B09-B2E3-5143FCD7D08C}" srcOrd="2" destOrd="0" parTransId="{4BDFFC7F-4E9D-4547-A5F3-85123668D72F}" sibTransId="{902B85F3-7E59-44CC-90A7-7C32B08FFCBF}"/>
    <dgm:cxn modelId="{768E94D6-CDF6-4B96-B006-7D60B8083095}" srcId="{C55C1D2A-A4AD-4A7E-9BB3-B694E86CF2E1}" destId="{AE175582-645C-4B20-86FC-A62CB8E45C9F}" srcOrd="0" destOrd="0" parTransId="{93CC65DD-EB32-40DE-84DE-BB2B3C253D66}" sibTransId="{A7EA4B5F-C3DB-4FEB-A42E-B0B03BD3B73B}"/>
    <dgm:cxn modelId="{A10AD2D9-8CAD-4901-8DF2-FD3D3BB87A10}" type="presOf" srcId="{282425DD-DA29-4D25-98BC-AF347B921502}" destId="{74420BBE-4D7B-47E0-B609-8FB1B366712A}" srcOrd="0" destOrd="0" presId="urn:microsoft.com/office/officeart/2005/8/layout/list1"/>
    <dgm:cxn modelId="{57A110E2-8690-4C21-B32B-FC37F43967B6}" srcId="{FB22C8A6-1E02-4AA9-B514-38EC76C6EC0B}" destId="{552310A3-177D-492A-B209-B5B14287A0AE}" srcOrd="0" destOrd="0" parTransId="{A5C07E25-41D1-4093-BACF-1F07D08BB311}" sibTransId="{3FF91EBD-37C3-4463-A6B2-0ED7CEEFA747}"/>
    <dgm:cxn modelId="{819D40F0-283A-4D8C-B095-4E769D1D99DA}" type="presOf" srcId="{AC31B525-0F43-41EE-984F-6C8B731B1AE9}" destId="{DA41EAF5-7908-462F-A16B-02F77DBA524F}" srcOrd="0" destOrd="0" presId="urn:microsoft.com/office/officeart/2005/8/layout/list1"/>
    <dgm:cxn modelId="{39259DF8-6F5F-4FE3-88A3-6038BC868170}" type="presOf" srcId="{C55C1D2A-A4AD-4A7E-9BB3-B694E86CF2E1}" destId="{E7C8B2C4-7342-4034-A7DB-95C2ADAFC44E}" srcOrd="1" destOrd="0" presId="urn:microsoft.com/office/officeart/2005/8/layout/list1"/>
    <dgm:cxn modelId="{A732C16A-4C2D-41A4-A0D5-098876873BFD}" type="presParOf" srcId="{0A93224F-5A61-46DD-B28C-D60BBE3DD2F9}" destId="{EC42C204-F48D-4F52-B51C-C7B6C3898907}" srcOrd="0" destOrd="0" presId="urn:microsoft.com/office/officeart/2005/8/layout/list1"/>
    <dgm:cxn modelId="{D3016962-2702-4449-AB27-8CA4CF5DBD42}" type="presParOf" srcId="{EC42C204-F48D-4F52-B51C-C7B6C3898907}" destId="{B2B911F2-A63D-467C-AE3F-124AB5D56F5F}" srcOrd="0" destOrd="0" presId="urn:microsoft.com/office/officeart/2005/8/layout/list1"/>
    <dgm:cxn modelId="{A8416BE1-7BA9-463A-8844-988E806AE8A9}" type="presParOf" srcId="{EC42C204-F48D-4F52-B51C-C7B6C3898907}" destId="{9587CB4B-3189-4C39-8928-1877B685E5C1}" srcOrd="1" destOrd="0" presId="urn:microsoft.com/office/officeart/2005/8/layout/list1"/>
    <dgm:cxn modelId="{2D68F755-1A49-4BF2-9E06-450CA9A83381}" type="presParOf" srcId="{0A93224F-5A61-46DD-B28C-D60BBE3DD2F9}" destId="{0642B19C-4D77-4DEA-8C77-B436C282DB62}" srcOrd="1" destOrd="0" presId="urn:microsoft.com/office/officeart/2005/8/layout/list1"/>
    <dgm:cxn modelId="{B18F5FFB-25A1-4BDD-AC90-D085EE531969}" type="presParOf" srcId="{0A93224F-5A61-46DD-B28C-D60BBE3DD2F9}" destId="{9E95ED0A-2A30-4F75-9869-0482986FA5E5}" srcOrd="2" destOrd="0" presId="urn:microsoft.com/office/officeart/2005/8/layout/list1"/>
    <dgm:cxn modelId="{955A9846-948C-43F4-ACCB-2FA05C9570F0}" type="presParOf" srcId="{0A93224F-5A61-46DD-B28C-D60BBE3DD2F9}" destId="{D03F31A1-E26A-4F78-A8FA-D971F9E9BC6F}" srcOrd="3" destOrd="0" presId="urn:microsoft.com/office/officeart/2005/8/layout/list1"/>
    <dgm:cxn modelId="{DDBE9CBC-733B-411C-8AAE-1E9ADF1748E7}" type="presParOf" srcId="{0A93224F-5A61-46DD-B28C-D60BBE3DD2F9}" destId="{C4B79C35-8378-4D75-BC7A-7620642E2E17}" srcOrd="4" destOrd="0" presId="urn:microsoft.com/office/officeart/2005/8/layout/list1"/>
    <dgm:cxn modelId="{4178C907-1DDE-49DE-995F-2B10ABB2695E}" type="presParOf" srcId="{C4B79C35-8378-4D75-BC7A-7620642E2E17}" destId="{74420BBE-4D7B-47E0-B609-8FB1B366712A}" srcOrd="0" destOrd="0" presId="urn:microsoft.com/office/officeart/2005/8/layout/list1"/>
    <dgm:cxn modelId="{56E1FFB1-0CC4-4DED-915F-604BF7493605}" type="presParOf" srcId="{C4B79C35-8378-4D75-BC7A-7620642E2E17}" destId="{9D589FA6-FE00-439A-94D6-1B26F5B7F28E}" srcOrd="1" destOrd="0" presId="urn:microsoft.com/office/officeart/2005/8/layout/list1"/>
    <dgm:cxn modelId="{8660CA70-756D-4CBC-A640-152D8FC1F22D}" type="presParOf" srcId="{0A93224F-5A61-46DD-B28C-D60BBE3DD2F9}" destId="{9BE91787-79DF-44B5-B712-8B84420E76F7}" srcOrd="5" destOrd="0" presId="urn:microsoft.com/office/officeart/2005/8/layout/list1"/>
    <dgm:cxn modelId="{B93CFB7D-839F-40A2-A452-9B5065B97057}" type="presParOf" srcId="{0A93224F-5A61-46DD-B28C-D60BBE3DD2F9}" destId="{89CA6357-BDB5-46D5-B96E-ABBB3521938D}" srcOrd="6" destOrd="0" presId="urn:microsoft.com/office/officeart/2005/8/layout/list1"/>
    <dgm:cxn modelId="{6E815916-15AD-433D-B663-38A1E8179C42}" type="presParOf" srcId="{0A93224F-5A61-46DD-B28C-D60BBE3DD2F9}" destId="{6AAA6CE1-93E1-496C-A11E-794F3AE20391}" srcOrd="7" destOrd="0" presId="urn:microsoft.com/office/officeart/2005/8/layout/list1"/>
    <dgm:cxn modelId="{50515E63-95B5-4C48-BFF7-980BBEECF4F5}" type="presParOf" srcId="{0A93224F-5A61-46DD-B28C-D60BBE3DD2F9}" destId="{C2297FB2-7D1C-44FD-96AE-9F76E5234150}" srcOrd="8" destOrd="0" presId="urn:microsoft.com/office/officeart/2005/8/layout/list1"/>
    <dgm:cxn modelId="{0A705F9B-B22D-41CC-81AE-BB23851BBC79}" type="presParOf" srcId="{C2297FB2-7D1C-44FD-96AE-9F76E5234150}" destId="{CA785D6B-9DA2-4DC0-8CC6-B6905773C769}" srcOrd="0" destOrd="0" presId="urn:microsoft.com/office/officeart/2005/8/layout/list1"/>
    <dgm:cxn modelId="{1FD191F9-886E-4A17-9BFC-22311C9E25D7}" type="presParOf" srcId="{C2297FB2-7D1C-44FD-96AE-9F76E5234150}" destId="{18921DD2-E41B-4BBC-B7F5-D6535EEFDDD7}" srcOrd="1" destOrd="0" presId="urn:microsoft.com/office/officeart/2005/8/layout/list1"/>
    <dgm:cxn modelId="{C4C4B6F8-8143-42B4-A600-D00A515C4B09}" type="presParOf" srcId="{0A93224F-5A61-46DD-B28C-D60BBE3DD2F9}" destId="{D085D2A3-111E-4C94-A906-AE6A9E961759}" srcOrd="9" destOrd="0" presId="urn:microsoft.com/office/officeart/2005/8/layout/list1"/>
    <dgm:cxn modelId="{810AF819-3615-4517-8F3F-C978E35CC4D2}" type="presParOf" srcId="{0A93224F-5A61-46DD-B28C-D60BBE3DD2F9}" destId="{9F04D3E9-0C00-43B1-8CBA-7A69664ADC35}" srcOrd="10" destOrd="0" presId="urn:microsoft.com/office/officeart/2005/8/layout/list1"/>
    <dgm:cxn modelId="{BAAD3375-017C-4AC0-8B5B-AC815737AC5C}" type="presParOf" srcId="{0A93224F-5A61-46DD-B28C-D60BBE3DD2F9}" destId="{D4039A91-6D91-44B1-9FF9-904E3BED3851}" srcOrd="11" destOrd="0" presId="urn:microsoft.com/office/officeart/2005/8/layout/list1"/>
    <dgm:cxn modelId="{410AF34D-C03E-4DBB-B767-4759A817D947}" type="presParOf" srcId="{0A93224F-5A61-46DD-B28C-D60BBE3DD2F9}" destId="{9917F985-B773-411E-933C-307C48F0A914}" srcOrd="12" destOrd="0" presId="urn:microsoft.com/office/officeart/2005/8/layout/list1"/>
    <dgm:cxn modelId="{5FCE9017-2DB1-4486-8936-3710DA16E30C}" type="presParOf" srcId="{9917F985-B773-411E-933C-307C48F0A914}" destId="{F536B7BE-5962-430F-86AB-036DC4D66C46}" srcOrd="0" destOrd="0" presId="urn:microsoft.com/office/officeart/2005/8/layout/list1"/>
    <dgm:cxn modelId="{0099A766-F1BC-4044-942B-68FB0D523B9E}" type="presParOf" srcId="{9917F985-B773-411E-933C-307C48F0A914}" destId="{E7C8B2C4-7342-4034-A7DB-95C2ADAFC44E}" srcOrd="1" destOrd="0" presId="urn:microsoft.com/office/officeart/2005/8/layout/list1"/>
    <dgm:cxn modelId="{8EADE6ED-F585-4ED7-924F-59BBD944EB25}" type="presParOf" srcId="{0A93224F-5A61-46DD-B28C-D60BBE3DD2F9}" destId="{8693DA4A-E2FE-458C-9ED7-BD173E36CB88}" srcOrd="13" destOrd="0" presId="urn:microsoft.com/office/officeart/2005/8/layout/list1"/>
    <dgm:cxn modelId="{CAFB157D-5F31-488F-B0C5-B3418CC06C7D}" type="presParOf" srcId="{0A93224F-5A61-46DD-B28C-D60BBE3DD2F9}" destId="{9B35ADDA-8ED0-43D7-B9B4-54B6420451F5}" srcOrd="14" destOrd="0" presId="urn:microsoft.com/office/officeart/2005/8/layout/list1"/>
    <dgm:cxn modelId="{97BA7D67-3833-418F-95A7-0708A1412679}" type="presParOf" srcId="{0A93224F-5A61-46DD-B28C-D60BBE3DD2F9}" destId="{AF9EA1F3-CDA6-41B0-B3DA-E87963D17E7B}" srcOrd="15" destOrd="0" presId="urn:microsoft.com/office/officeart/2005/8/layout/list1"/>
    <dgm:cxn modelId="{0B21CDCD-55D0-423C-92F9-2F8A70EF8C97}" type="presParOf" srcId="{0A93224F-5A61-46DD-B28C-D60BBE3DD2F9}" destId="{2F16F804-23BA-4118-819E-897DAC753877}" srcOrd="16" destOrd="0" presId="urn:microsoft.com/office/officeart/2005/8/layout/list1"/>
    <dgm:cxn modelId="{C5C13085-DFAA-4224-81AF-23BDF52C4C6D}" type="presParOf" srcId="{2F16F804-23BA-4118-819E-897DAC753877}" destId="{DA41EAF5-7908-462F-A16B-02F77DBA524F}" srcOrd="0" destOrd="0" presId="urn:microsoft.com/office/officeart/2005/8/layout/list1"/>
    <dgm:cxn modelId="{64764966-D081-425F-9523-ECC20B8F09C8}" type="presParOf" srcId="{2F16F804-23BA-4118-819E-897DAC753877}" destId="{04B6A474-AEFB-4803-BC14-941B0D99B516}" srcOrd="1" destOrd="0" presId="urn:microsoft.com/office/officeart/2005/8/layout/list1"/>
    <dgm:cxn modelId="{62A4F699-72C9-48DE-AD24-7E1B13DB41B3}" type="presParOf" srcId="{0A93224F-5A61-46DD-B28C-D60BBE3DD2F9}" destId="{5AA4C638-4ED3-4807-8EDC-81514151D902}" srcOrd="17" destOrd="0" presId="urn:microsoft.com/office/officeart/2005/8/layout/list1"/>
    <dgm:cxn modelId="{B5F2FE4A-53BD-4ED0-A293-EA94C8238503}" type="presParOf" srcId="{0A93224F-5A61-46DD-B28C-D60BBE3DD2F9}" destId="{7D364055-9F83-44DE-AB1A-8945AB7473DF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5E4B81-E584-4101-91A4-78EE277E0094}" type="doc">
      <dgm:prSet loTypeId="urn:microsoft.com/office/officeart/2005/8/layout/list1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nl-NL"/>
        </a:p>
      </dgm:t>
    </dgm:pt>
    <dgm:pt modelId="{186CA6DD-24EE-4068-B0E4-AA38E4F0212C}">
      <dgm:prSet phldrT="[Tekst]" custT="1"/>
      <dgm:spPr/>
      <dgm:t>
        <a:bodyPr/>
        <a:lstStyle/>
        <a:p>
          <a:pPr>
            <a:buClrTx/>
            <a:buSzTx/>
            <a:buFont typeface="Arial" panose="020B0604020202020204" pitchFamily="34" charset="0"/>
            <a:buNone/>
          </a:pPr>
          <a:r>
            <a:rPr lang="nl-NL" sz="1600" b="1">
              <a:latin typeface="Montserrat" panose="00000500000000000000" pitchFamily="2" charset="0"/>
              <a:cs typeface="Poppins" panose="00000500000000000000" pitchFamily="2" charset="0"/>
            </a:rPr>
            <a:t>Betrouwbare koppeling met projectbegeleider uit kwaliteitspool</a:t>
          </a:r>
          <a:endParaRPr lang="nl-NL" sz="1600">
            <a:latin typeface="Montserrat" panose="00000500000000000000" pitchFamily="2" charset="0"/>
          </a:endParaRPr>
        </a:p>
      </dgm:t>
    </dgm:pt>
    <dgm:pt modelId="{9637DBDD-6343-4CBA-8D71-18230E445F7E}" type="parTrans" cxnId="{459EFA00-CF74-4405-A684-660C8ACC58C2}">
      <dgm:prSet/>
      <dgm:spPr/>
      <dgm:t>
        <a:bodyPr/>
        <a:lstStyle/>
        <a:p>
          <a:endParaRPr lang="nl-NL"/>
        </a:p>
      </dgm:t>
    </dgm:pt>
    <dgm:pt modelId="{B961AD4B-BE08-43CD-8287-8D40575DD456}" type="sibTrans" cxnId="{459EFA00-CF74-4405-A684-660C8ACC58C2}">
      <dgm:prSet/>
      <dgm:spPr/>
      <dgm:t>
        <a:bodyPr/>
        <a:lstStyle/>
        <a:p>
          <a:endParaRPr lang="nl-NL"/>
        </a:p>
      </dgm:t>
    </dgm:pt>
    <dgm:pt modelId="{CAC43B85-718C-481D-BF40-ACA3ADEC97ED}">
      <dgm:prSet phldrT="[Tekst]" custT="1"/>
      <dgm:spPr/>
      <dgm:t>
        <a:bodyPr/>
        <a:lstStyle/>
        <a:p>
          <a:pPr>
            <a:buClrTx/>
            <a:buSzTx/>
            <a:buFont typeface="Arial" panose="020B0604020202020204" pitchFamily="34" charset="0"/>
            <a:buNone/>
          </a:pPr>
          <a:r>
            <a:rPr lang="nl-NL" sz="1600" b="1" kern="1200">
              <a:latin typeface="Montserrat" panose="00000500000000000000" pitchFamily="2" charset="0"/>
              <a:cs typeface="Poppins" panose="00000500000000000000" pitchFamily="2" charset="0"/>
            </a:rPr>
            <a:t>VvE coach</a:t>
          </a:r>
          <a:r>
            <a:rPr kumimoji="0" lang="nl-NL" sz="1600" b="1" i="0" u="none" strike="noStrike" kern="1200" cap="none" spc="0" normalizeH="0" baseline="0" noProof="0">
              <a:ln/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rPr>
            <a:t> </a:t>
          </a:r>
          <a:endParaRPr kumimoji="0" lang="nl-NL" sz="1600" u="none" strike="noStrike" kern="1200" cap="none" spc="0" normalizeH="0" baseline="0">
            <a:ln/>
            <a:effectLst/>
            <a:uLnTx/>
            <a:uFillTx/>
            <a:latin typeface="Montserrat" panose="00000500000000000000" pitchFamily="2" charset="0"/>
            <a:ea typeface="+mn-ea"/>
            <a:cs typeface="Poppins" panose="00000500000000000000" pitchFamily="2" charset="0"/>
          </a:endParaRPr>
        </a:p>
      </dgm:t>
    </dgm:pt>
    <dgm:pt modelId="{D073B96F-E9DF-43E6-B20A-723B12BB5CED}" type="parTrans" cxnId="{A0B6A06D-1020-4311-8897-203140126BB4}">
      <dgm:prSet/>
      <dgm:spPr/>
      <dgm:t>
        <a:bodyPr/>
        <a:lstStyle/>
        <a:p>
          <a:endParaRPr lang="nl-NL"/>
        </a:p>
      </dgm:t>
    </dgm:pt>
    <dgm:pt modelId="{00E79028-DE62-496E-AD2E-2A6295137030}" type="sibTrans" cxnId="{A0B6A06D-1020-4311-8897-203140126BB4}">
      <dgm:prSet/>
      <dgm:spPr/>
      <dgm:t>
        <a:bodyPr/>
        <a:lstStyle/>
        <a:p>
          <a:endParaRPr lang="nl-NL"/>
        </a:p>
      </dgm:t>
    </dgm:pt>
    <dgm:pt modelId="{15826A4E-A80A-43A4-8CE7-451E48F737E8}">
      <dgm:prSet phldrT="[Tekst]" custT="1"/>
      <dgm:spPr/>
      <dgm:t>
        <a:bodyPr/>
        <a:lstStyle/>
        <a:p>
          <a:pPr>
            <a:buClrTx/>
            <a:buSzTx/>
            <a:buFont typeface="Arial" panose="020B0604020202020204" pitchFamily="34" charset="0"/>
            <a:buNone/>
          </a:pPr>
          <a:r>
            <a:rPr lang="nl-NL" sz="1600" b="1">
              <a:latin typeface="Montserrat" panose="00000500000000000000" pitchFamily="2" charset="0"/>
              <a:cs typeface="Poppins" panose="00000500000000000000" pitchFamily="2" charset="0"/>
            </a:rPr>
            <a:t>Kwaliteitsmonitoring</a:t>
          </a:r>
          <a:endParaRPr lang="nl-NL" sz="1800">
            <a:latin typeface="Montserrat" panose="00000500000000000000" pitchFamily="2" charset="0"/>
          </a:endParaRPr>
        </a:p>
      </dgm:t>
    </dgm:pt>
    <dgm:pt modelId="{84A6867E-2BAD-4607-9821-B680CA86A31E}" type="parTrans" cxnId="{25D2E48A-8CA7-4282-B927-F0E1413CB738}">
      <dgm:prSet/>
      <dgm:spPr/>
      <dgm:t>
        <a:bodyPr/>
        <a:lstStyle/>
        <a:p>
          <a:endParaRPr lang="nl-NL"/>
        </a:p>
      </dgm:t>
    </dgm:pt>
    <dgm:pt modelId="{B1146EEA-DF62-4AEA-818C-E696976935B7}" type="sibTrans" cxnId="{25D2E48A-8CA7-4282-B927-F0E1413CB738}">
      <dgm:prSet/>
      <dgm:spPr/>
      <dgm:t>
        <a:bodyPr/>
        <a:lstStyle/>
        <a:p>
          <a:endParaRPr lang="nl-NL"/>
        </a:p>
      </dgm:t>
    </dgm:pt>
    <dgm:pt modelId="{25301B19-492C-44B9-977C-68579A44215E}">
      <dgm:prSet/>
      <dgm:spPr/>
      <dgm:t>
        <a:bodyPr/>
        <a:lstStyle/>
        <a:p>
          <a:r>
            <a:rPr lang="nl-NL">
              <a:latin typeface="Montserrat" panose="00000500000000000000" pitchFamily="2" charset="0"/>
            </a:rPr>
            <a:t>Wij koppelen jullie aan een passende en betrouwbare projectbegeleider</a:t>
          </a:r>
        </a:p>
      </dgm:t>
    </dgm:pt>
    <dgm:pt modelId="{32870773-E134-4E08-82D1-B6ED53CC8424}" type="parTrans" cxnId="{D1E5DED7-0E4A-4AF3-8058-B85DB0D0F08C}">
      <dgm:prSet/>
      <dgm:spPr/>
      <dgm:t>
        <a:bodyPr/>
        <a:lstStyle/>
        <a:p>
          <a:endParaRPr lang="nl-NL"/>
        </a:p>
      </dgm:t>
    </dgm:pt>
    <dgm:pt modelId="{3F60336A-D4F2-4F25-A97D-40A5147C625A}" type="sibTrans" cxnId="{D1E5DED7-0E4A-4AF3-8058-B85DB0D0F08C}">
      <dgm:prSet/>
      <dgm:spPr/>
      <dgm:t>
        <a:bodyPr/>
        <a:lstStyle/>
        <a:p>
          <a:endParaRPr lang="nl-NL"/>
        </a:p>
      </dgm:t>
    </dgm:pt>
    <dgm:pt modelId="{F7F47F82-C16D-40E5-94C5-D0B400E6A579}">
      <dgm:prSet/>
      <dgm:spPr/>
      <dgm:t>
        <a:bodyPr/>
        <a:lstStyle/>
        <a:p>
          <a:r>
            <a:rPr lang="nl-NL">
              <a:latin typeface="Montserrat" panose="00000500000000000000" pitchFamily="2" charset="0"/>
            </a:rPr>
            <a:t>Onafhankelijke en ervaren partijen</a:t>
          </a:r>
        </a:p>
      </dgm:t>
    </dgm:pt>
    <dgm:pt modelId="{49BE29DB-F03F-46C1-928C-3593D41A886C}" type="parTrans" cxnId="{8CDB307B-1E60-4473-9D30-AA5205D92C3D}">
      <dgm:prSet/>
      <dgm:spPr/>
      <dgm:t>
        <a:bodyPr/>
        <a:lstStyle/>
        <a:p>
          <a:endParaRPr lang="nl-NL"/>
        </a:p>
      </dgm:t>
    </dgm:pt>
    <dgm:pt modelId="{E71E1F15-4EE9-4FF8-8C68-DC3771BD2A4D}" type="sibTrans" cxnId="{8CDB307B-1E60-4473-9D30-AA5205D92C3D}">
      <dgm:prSet/>
      <dgm:spPr/>
      <dgm:t>
        <a:bodyPr/>
        <a:lstStyle/>
        <a:p>
          <a:endParaRPr lang="nl-NL"/>
        </a:p>
      </dgm:t>
    </dgm:pt>
    <dgm:pt modelId="{6E526E2A-508A-4AC0-B1DA-2E459A232692}">
      <dgm:prSet/>
      <dgm:spPr/>
      <dgm:t>
        <a:bodyPr/>
        <a:lstStyle/>
        <a:p>
          <a:r>
            <a:rPr lang="nl-NL">
              <a:latin typeface="Montserrat" panose="00000500000000000000" pitchFamily="2" charset="0"/>
            </a:rPr>
            <a:t>Voorkomt fouten, vertraging en onduidelijke afspraken</a:t>
          </a:r>
          <a:endParaRPr kumimoji="0" lang="nl-NL" b="0" i="0" u="none" strike="noStrike" cap="none" spc="0" normalizeH="0" baseline="0" noProof="0">
            <a:ln/>
            <a:effectLst/>
            <a:uLnTx/>
            <a:uFillTx/>
            <a:latin typeface="Montserrat" panose="00000500000000000000" pitchFamily="2" charset="0"/>
            <a:ea typeface="+mn-ea"/>
            <a:cs typeface="Poppins" panose="00000500000000000000" pitchFamily="2" charset="0"/>
          </a:endParaRPr>
        </a:p>
      </dgm:t>
    </dgm:pt>
    <dgm:pt modelId="{0B83B541-F040-4145-95AA-E64A4FF167E4}" type="parTrans" cxnId="{320735A6-E23D-460F-98C1-844B8890049B}">
      <dgm:prSet/>
      <dgm:spPr/>
      <dgm:t>
        <a:bodyPr/>
        <a:lstStyle/>
        <a:p>
          <a:endParaRPr lang="nl-NL"/>
        </a:p>
      </dgm:t>
    </dgm:pt>
    <dgm:pt modelId="{D668F963-61BE-4586-9D5E-611EDADB0406}" type="sibTrans" cxnId="{320735A6-E23D-460F-98C1-844B8890049B}">
      <dgm:prSet/>
      <dgm:spPr/>
      <dgm:t>
        <a:bodyPr/>
        <a:lstStyle/>
        <a:p>
          <a:endParaRPr lang="nl-NL"/>
        </a:p>
      </dgm:t>
    </dgm:pt>
    <dgm:pt modelId="{CE3E3447-69A8-430A-9CCE-856C3B10B69C}">
      <dgm:prSet/>
      <dgm:spPr/>
      <dgm:t>
        <a:bodyPr/>
        <a:lstStyle/>
        <a:p>
          <a:r>
            <a:rPr kumimoji="0" lang="nl-NL" b="0" i="0" u="none" strike="noStrike" cap="none" spc="0" normalizeH="0" baseline="0" noProof="0">
              <a:ln/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rPr>
            <a:t>Eén vast aanspreekpunt </a:t>
          </a:r>
        </a:p>
      </dgm:t>
    </dgm:pt>
    <dgm:pt modelId="{CBB010AD-380A-40B9-8091-9DCD80A22D12}" type="parTrans" cxnId="{2A4B6471-58A9-45E7-9834-F0171B359260}">
      <dgm:prSet/>
      <dgm:spPr/>
      <dgm:t>
        <a:bodyPr/>
        <a:lstStyle/>
        <a:p>
          <a:endParaRPr lang="nl-NL"/>
        </a:p>
      </dgm:t>
    </dgm:pt>
    <dgm:pt modelId="{DCD420DE-55D9-424C-A7F5-CC135CEA20D3}" type="sibTrans" cxnId="{2A4B6471-58A9-45E7-9834-F0171B359260}">
      <dgm:prSet/>
      <dgm:spPr/>
      <dgm:t>
        <a:bodyPr/>
        <a:lstStyle/>
        <a:p>
          <a:endParaRPr lang="nl-NL"/>
        </a:p>
      </dgm:t>
    </dgm:pt>
    <dgm:pt modelId="{EB5170C5-C465-4D21-9D27-DD9DEBD84FF3}">
      <dgm:prSet/>
      <dgm:spPr/>
      <dgm:t>
        <a:bodyPr/>
        <a:lstStyle/>
        <a:p>
          <a:r>
            <a:rPr kumimoji="0" lang="nl-NL" b="0" i="0" u="none" strike="noStrike" cap="none" spc="0" normalizeH="0" baseline="0" noProof="0">
              <a:ln/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rPr>
            <a:t>Denkt mee, beantwoordt vragen en biedt ondersteuning</a:t>
          </a:r>
        </a:p>
      </dgm:t>
    </dgm:pt>
    <dgm:pt modelId="{CB17E0BC-BAFD-4599-A83B-B4C4D62F0869}" type="parTrans" cxnId="{EDDCB3B6-8DBC-453A-ADA5-461D5FB00F7C}">
      <dgm:prSet/>
      <dgm:spPr/>
      <dgm:t>
        <a:bodyPr/>
        <a:lstStyle/>
        <a:p>
          <a:endParaRPr lang="nl-NL"/>
        </a:p>
      </dgm:t>
    </dgm:pt>
    <dgm:pt modelId="{79892119-1D91-40EA-8601-B8B001B76BD6}" type="sibTrans" cxnId="{EDDCB3B6-8DBC-453A-ADA5-461D5FB00F7C}">
      <dgm:prSet/>
      <dgm:spPr/>
      <dgm:t>
        <a:bodyPr/>
        <a:lstStyle/>
        <a:p>
          <a:endParaRPr lang="nl-NL"/>
        </a:p>
      </dgm:t>
    </dgm:pt>
    <dgm:pt modelId="{3FE80E6D-B1A5-4A42-A48B-7DD4DEFD1C5D}">
      <dgm:prSet/>
      <dgm:spPr/>
      <dgm:t>
        <a:bodyPr/>
        <a:lstStyle/>
        <a:p>
          <a:r>
            <a:rPr kumimoji="0" lang="nl-NL" b="0" i="0" u="none" strike="noStrike" cap="none" spc="0" normalizeH="0" baseline="0" noProof="0">
              <a:ln/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rPr>
            <a:t>Meekijken als second opinion</a:t>
          </a:r>
        </a:p>
      </dgm:t>
    </dgm:pt>
    <dgm:pt modelId="{0D0882ED-CE16-4984-8627-E0AED00C283F}" type="parTrans" cxnId="{6F5A066B-A565-4819-A21C-F87E9B01683C}">
      <dgm:prSet/>
      <dgm:spPr/>
      <dgm:t>
        <a:bodyPr/>
        <a:lstStyle/>
        <a:p>
          <a:endParaRPr lang="nl-NL"/>
        </a:p>
      </dgm:t>
    </dgm:pt>
    <dgm:pt modelId="{D5F4617F-AA46-4661-8AA9-ADBC947F4C5C}" type="sibTrans" cxnId="{6F5A066B-A565-4819-A21C-F87E9B01683C}">
      <dgm:prSet/>
      <dgm:spPr/>
      <dgm:t>
        <a:bodyPr/>
        <a:lstStyle/>
        <a:p>
          <a:endParaRPr lang="nl-NL"/>
        </a:p>
      </dgm:t>
    </dgm:pt>
    <dgm:pt modelId="{19446DF2-7716-43CB-B70A-A8F5FB825295}">
      <dgm:prSet/>
      <dgm:spPr/>
      <dgm:t>
        <a:bodyPr/>
        <a:lstStyle/>
        <a:p>
          <a:r>
            <a:rPr kumimoji="0" lang="nl-NL" b="0" i="0" u="none" strike="noStrike" cap="none" spc="0" normalizeH="0" baseline="0" noProof="0">
              <a:ln/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rPr>
            <a:t>Wij houden zicht op voortgang en kwaliteit</a:t>
          </a:r>
        </a:p>
      </dgm:t>
    </dgm:pt>
    <dgm:pt modelId="{BEFB079E-ABE2-4333-8812-EC256CC06BC6}" type="parTrans" cxnId="{6B179585-ED77-4FAB-B9FA-C029C9B30D3C}">
      <dgm:prSet/>
      <dgm:spPr/>
      <dgm:t>
        <a:bodyPr/>
        <a:lstStyle/>
        <a:p>
          <a:endParaRPr lang="nl-NL"/>
        </a:p>
      </dgm:t>
    </dgm:pt>
    <dgm:pt modelId="{228C04AF-F3ED-4F9F-95D5-7E881BB0E3DB}" type="sibTrans" cxnId="{6B179585-ED77-4FAB-B9FA-C029C9B30D3C}">
      <dgm:prSet/>
      <dgm:spPr/>
      <dgm:t>
        <a:bodyPr/>
        <a:lstStyle/>
        <a:p>
          <a:endParaRPr lang="nl-NL"/>
        </a:p>
      </dgm:t>
    </dgm:pt>
    <dgm:pt modelId="{426A5552-7114-4787-996C-A19423EA26B4}">
      <dgm:prSet/>
      <dgm:spPr/>
      <dgm:t>
        <a:bodyPr/>
        <a:lstStyle/>
        <a:p>
          <a:r>
            <a:rPr kumimoji="0" lang="nl-NL" b="0" i="0" u="none" strike="noStrike" cap="none" spc="0" normalizeH="0" baseline="0" noProof="0">
              <a:ln/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rPr>
            <a:t>Problemen of vertragingen signaleren</a:t>
          </a:r>
        </a:p>
      </dgm:t>
    </dgm:pt>
    <dgm:pt modelId="{A3705721-D36E-413A-9E6B-3BA27A10917D}" type="parTrans" cxnId="{D8210EBA-2162-4235-A754-0F3E4E5FC057}">
      <dgm:prSet/>
      <dgm:spPr/>
      <dgm:t>
        <a:bodyPr/>
        <a:lstStyle/>
        <a:p>
          <a:endParaRPr lang="nl-NL"/>
        </a:p>
      </dgm:t>
    </dgm:pt>
    <dgm:pt modelId="{DC15984E-2958-43D2-A4B1-BB4EAA8D0E17}" type="sibTrans" cxnId="{D8210EBA-2162-4235-A754-0F3E4E5FC057}">
      <dgm:prSet/>
      <dgm:spPr/>
      <dgm:t>
        <a:bodyPr/>
        <a:lstStyle/>
        <a:p>
          <a:endParaRPr lang="nl-NL"/>
        </a:p>
      </dgm:t>
    </dgm:pt>
    <dgm:pt modelId="{B77474C1-3FE4-4443-9E9A-06A351FAD9CE}" type="pres">
      <dgm:prSet presAssocID="{A25E4B81-E584-4101-91A4-78EE277E0094}" presName="linear" presStyleCnt="0">
        <dgm:presLayoutVars>
          <dgm:dir/>
          <dgm:animLvl val="lvl"/>
          <dgm:resizeHandles val="exact"/>
        </dgm:presLayoutVars>
      </dgm:prSet>
      <dgm:spPr/>
    </dgm:pt>
    <dgm:pt modelId="{32FC5B1B-9265-49A3-8398-2E6555B6D3F2}" type="pres">
      <dgm:prSet presAssocID="{186CA6DD-24EE-4068-B0E4-AA38E4F0212C}" presName="parentLin" presStyleCnt="0"/>
      <dgm:spPr/>
    </dgm:pt>
    <dgm:pt modelId="{E2FCC8B1-82F3-4EA9-A583-FAA7E9E20715}" type="pres">
      <dgm:prSet presAssocID="{186CA6DD-24EE-4068-B0E4-AA38E4F0212C}" presName="parentLeftMargin" presStyleLbl="node1" presStyleIdx="0" presStyleCnt="3"/>
      <dgm:spPr/>
    </dgm:pt>
    <dgm:pt modelId="{E98D458F-8B36-4EE1-8955-CFFA8865D00D}" type="pres">
      <dgm:prSet presAssocID="{186CA6DD-24EE-4068-B0E4-AA38E4F0212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478BCDF-36EB-4DA0-B302-D7616454ACB6}" type="pres">
      <dgm:prSet presAssocID="{186CA6DD-24EE-4068-B0E4-AA38E4F0212C}" presName="negativeSpace" presStyleCnt="0"/>
      <dgm:spPr/>
    </dgm:pt>
    <dgm:pt modelId="{8163062B-F398-4852-82CC-2DFC13F952E6}" type="pres">
      <dgm:prSet presAssocID="{186CA6DD-24EE-4068-B0E4-AA38E4F0212C}" presName="childText" presStyleLbl="conFgAcc1" presStyleIdx="0" presStyleCnt="3">
        <dgm:presLayoutVars>
          <dgm:bulletEnabled val="1"/>
        </dgm:presLayoutVars>
      </dgm:prSet>
      <dgm:spPr/>
    </dgm:pt>
    <dgm:pt modelId="{EDA361BA-1A61-48F9-B950-E59319A3D199}" type="pres">
      <dgm:prSet presAssocID="{B961AD4B-BE08-43CD-8287-8D40575DD456}" presName="spaceBetweenRectangles" presStyleCnt="0"/>
      <dgm:spPr/>
    </dgm:pt>
    <dgm:pt modelId="{7E4CED11-0FF3-4559-9388-8AEA1CF4B085}" type="pres">
      <dgm:prSet presAssocID="{CAC43B85-718C-481D-BF40-ACA3ADEC97ED}" presName="parentLin" presStyleCnt="0"/>
      <dgm:spPr/>
    </dgm:pt>
    <dgm:pt modelId="{88171C2F-EFC5-40AD-868F-059565C9420A}" type="pres">
      <dgm:prSet presAssocID="{CAC43B85-718C-481D-BF40-ACA3ADEC97ED}" presName="parentLeftMargin" presStyleLbl="node1" presStyleIdx="0" presStyleCnt="3"/>
      <dgm:spPr/>
    </dgm:pt>
    <dgm:pt modelId="{E0B66A90-1D7B-4948-8945-CF3B3504A57D}" type="pres">
      <dgm:prSet presAssocID="{CAC43B85-718C-481D-BF40-ACA3ADEC97E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9E66922-0CBE-432B-9719-8EC7DAD754C6}" type="pres">
      <dgm:prSet presAssocID="{CAC43B85-718C-481D-BF40-ACA3ADEC97ED}" presName="negativeSpace" presStyleCnt="0"/>
      <dgm:spPr/>
    </dgm:pt>
    <dgm:pt modelId="{5ED5FBCD-0D6B-42FA-BC18-78E542ED4EB1}" type="pres">
      <dgm:prSet presAssocID="{CAC43B85-718C-481D-BF40-ACA3ADEC97ED}" presName="childText" presStyleLbl="conFgAcc1" presStyleIdx="1" presStyleCnt="3">
        <dgm:presLayoutVars>
          <dgm:bulletEnabled val="1"/>
        </dgm:presLayoutVars>
      </dgm:prSet>
      <dgm:spPr/>
    </dgm:pt>
    <dgm:pt modelId="{39055D09-3EC0-4DC1-98A0-144AA228379D}" type="pres">
      <dgm:prSet presAssocID="{00E79028-DE62-496E-AD2E-2A6295137030}" presName="spaceBetweenRectangles" presStyleCnt="0"/>
      <dgm:spPr/>
    </dgm:pt>
    <dgm:pt modelId="{EF27017A-D3C0-4B3D-8448-64268CC2C5A0}" type="pres">
      <dgm:prSet presAssocID="{15826A4E-A80A-43A4-8CE7-451E48F737E8}" presName="parentLin" presStyleCnt="0"/>
      <dgm:spPr/>
    </dgm:pt>
    <dgm:pt modelId="{8E56343F-AECB-43E8-AD8D-36554864CBA4}" type="pres">
      <dgm:prSet presAssocID="{15826A4E-A80A-43A4-8CE7-451E48F737E8}" presName="parentLeftMargin" presStyleLbl="node1" presStyleIdx="1" presStyleCnt="3"/>
      <dgm:spPr/>
    </dgm:pt>
    <dgm:pt modelId="{E995CAA1-C84F-4EB1-8A5A-6174B74D9650}" type="pres">
      <dgm:prSet presAssocID="{15826A4E-A80A-43A4-8CE7-451E48F737E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6F9F117-FBAF-464B-8F9C-D66B7A19DF62}" type="pres">
      <dgm:prSet presAssocID="{15826A4E-A80A-43A4-8CE7-451E48F737E8}" presName="negativeSpace" presStyleCnt="0"/>
      <dgm:spPr/>
    </dgm:pt>
    <dgm:pt modelId="{75ECD4EF-F8C2-4D28-82F2-B5B89C7D5A31}" type="pres">
      <dgm:prSet presAssocID="{15826A4E-A80A-43A4-8CE7-451E48F737E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9C8AB00-B6C7-4AA5-B7FC-87333F84B4C0}" type="presOf" srcId="{EB5170C5-C465-4D21-9D27-DD9DEBD84FF3}" destId="{5ED5FBCD-0D6B-42FA-BC18-78E542ED4EB1}" srcOrd="0" destOrd="1" presId="urn:microsoft.com/office/officeart/2005/8/layout/list1"/>
    <dgm:cxn modelId="{459EFA00-CF74-4405-A684-660C8ACC58C2}" srcId="{A25E4B81-E584-4101-91A4-78EE277E0094}" destId="{186CA6DD-24EE-4068-B0E4-AA38E4F0212C}" srcOrd="0" destOrd="0" parTransId="{9637DBDD-6343-4CBA-8D71-18230E445F7E}" sibTransId="{B961AD4B-BE08-43CD-8287-8D40575DD456}"/>
    <dgm:cxn modelId="{81593002-F8A6-4494-A103-AA69ABBB3959}" type="presOf" srcId="{186CA6DD-24EE-4068-B0E4-AA38E4F0212C}" destId="{E2FCC8B1-82F3-4EA9-A583-FAA7E9E20715}" srcOrd="0" destOrd="0" presId="urn:microsoft.com/office/officeart/2005/8/layout/list1"/>
    <dgm:cxn modelId="{F8F8A626-01D6-4597-BFFA-58D9245956F1}" type="presOf" srcId="{6E526E2A-508A-4AC0-B1DA-2E459A232692}" destId="{8163062B-F398-4852-82CC-2DFC13F952E6}" srcOrd="0" destOrd="2" presId="urn:microsoft.com/office/officeart/2005/8/layout/list1"/>
    <dgm:cxn modelId="{7CD9DF34-6313-46B6-9C3C-9DA97DFBF385}" type="presOf" srcId="{A25E4B81-E584-4101-91A4-78EE277E0094}" destId="{B77474C1-3FE4-4443-9E9A-06A351FAD9CE}" srcOrd="0" destOrd="0" presId="urn:microsoft.com/office/officeart/2005/8/layout/list1"/>
    <dgm:cxn modelId="{4AEDC33D-D3B2-40F2-8698-3567DC2EBB41}" type="presOf" srcId="{CE3E3447-69A8-430A-9CCE-856C3B10B69C}" destId="{5ED5FBCD-0D6B-42FA-BC18-78E542ED4EB1}" srcOrd="0" destOrd="0" presId="urn:microsoft.com/office/officeart/2005/8/layout/list1"/>
    <dgm:cxn modelId="{E1907A40-223B-4394-8382-33BA88F8ACC3}" type="presOf" srcId="{CAC43B85-718C-481D-BF40-ACA3ADEC97ED}" destId="{E0B66A90-1D7B-4948-8945-CF3B3504A57D}" srcOrd="1" destOrd="0" presId="urn:microsoft.com/office/officeart/2005/8/layout/list1"/>
    <dgm:cxn modelId="{198C7564-0FE2-4179-8C57-5E4C01B5926C}" type="presOf" srcId="{15826A4E-A80A-43A4-8CE7-451E48F737E8}" destId="{E995CAA1-C84F-4EB1-8A5A-6174B74D9650}" srcOrd="1" destOrd="0" presId="urn:microsoft.com/office/officeart/2005/8/layout/list1"/>
    <dgm:cxn modelId="{6F5A066B-A565-4819-A21C-F87E9B01683C}" srcId="{CAC43B85-718C-481D-BF40-ACA3ADEC97ED}" destId="{3FE80E6D-B1A5-4A42-A48B-7DD4DEFD1C5D}" srcOrd="2" destOrd="0" parTransId="{0D0882ED-CE16-4984-8627-E0AED00C283F}" sibTransId="{D5F4617F-AA46-4661-8AA9-ADBC947F4C5C}"/>
    <dgm:cxn modelId="{C4BE8A6D-D3AD-4BF5-9B64-B162D08E2CFD}" type="presOf" srcId="{19446DF2-7716-43CB-B70A-A8F5FB825295}" destId="{75ECD4EF-F8C2-4D28-82F2-B5B89C7D5A31}" srcOrd="0" destOrd="0" presId="urn:microsoft.com/office/officeart/2005/8/layout/list1"/>
    <dgm:cxn modelId="{A0B6A06D-1020-4311-8897-203140126BB4}" srcId="{A25E4B81-E584-4101-91A4-78EE277E0094}" destId="{CAC43B85-718C-481D-BF40-ACA3ADEC97ED}" srcOrd="1" destOrd="0" parTransId="{D073B96F-E9DF-43E6-B20A-723B12BB5CED}" sibTransId="{00E79028-DE62-496E-AD2E-2A6295137030}"/>
    <dgm:cxn modelId="{2A4B6471-58A9-45E7-9834-F0171B359260}" srcId="{CAC43B85-718C-481D-BF40-ACA3ADEC97ED}" destId="{CE3E3447-69A8-430A-9CCE-856C3B10B69C}" srcOrd="0" destOrd="0" parTransId="{CBB010AD-380A-40B9-8091-9DCD80A22D12}" sibTransId="{DCD420DE-55D9-424C-A7F5-CC135CEA20D3}"/>
    <dgm:cxn modelId="{1707CE59-BE93-44B7-9DB3-1CDDAC51A572}" type="presOf" srcId="{426A5552-7114-4787-996C-A19423EA26B4}" destId="{75ECD4EF-F8C2-4D28-82F2-B5B89C7D5A31}" srcOrd="0" destOrd="1" presId="urn:microsoft.com/office/officeart/2005/8/layout/list1"/>
    <dgm:cxn modelId="{1573067A-891D-4D17-BF66-3740ABE2FC0E}" type="presOf" srcId="{15826A4E-A80A-43A4-8CE7-451E48F737E8}" destId="{8E56343F-AECB-43E8-AD8D-36554864CBA4}" srcOrd="0" destOrd="0" presId="urn:microsoft.com/office/officeart/2005/8/layout/list1"/>
    <dgm:cxn modelId="{8CDB307B-1E60-4473-9D30-AA5205D92C3D}" srcId="{186CA6DD-24EE-4068-B0E4-AA38E4F0212C}" destId="{F7F47F82-C16D-40E5-94C5-D0B400E6A579}" srcOrd="1" destOrd="0" parTransId="{49BE29DB-F03F-46C1-928C-3593D41A886C}" sibTransId="{E71E1F15-4EE9-4FF8-8C68-DC3771BD2A4D}"/>
    <dgm:cxn modelId="{6B179585-ED77-4FAB-B9FA-C029C9B30D3C}" srcId="{15826A4E-A80A-43A4-8CE7-451E48F737E8}" destId="{19446DF2-7716-43CB-B70A-A8F5FB825295}" srcOrd="0" destOrd="0" parTransId="{BEFB079E-ABE2-4333-8812-EC256CC06BC6}" sibTransId="{228C04AF-F3ED-4F9F-95D5-7E881BB0E3DB}"/>
    <dgm:cxn modelId="{25D2E48A-8CA7-4282-B927-F0E1413CB738}" srcId="{A25E4B81-E584-4101-91A4-78EE277E0094}" destId="{15826A4E-A80A-43A4-8CE7-451E48F737E8}" srcOrd="2" destOrd="0" parTransId="{84A6867E-2BAD-4607-9821-B680CA86A31E}" sibTransId="{B1146EEA-DF62-4AEA-818C-E696976935B7}"/>
    <dgm:cxn modelId="{E402FE8C-BBA9-4FBA-B0C3-1180B04E353A}" type="presOf" srcId="{3FE80E6D-B1A5-4A42-A48B-7DD4DEFD1C5D}" destId="{5ED5FBCD-0D6B-42FA-BC18-78E542ED4EB1}" srcOrd="0" destOrd="2" presId="urn:microsoft.com/office/officeart/2005/8/layout/list1"/>
    <dgm:cxn modelId="{E2140A8E-2D5B-4B2C-A7AC-E5B60BE7EA8E}" type="presOf" srcId="{CAC43B85-718C-481D-BF40-ACA3ADEC97ED}" destId="{88171C2F-EFC5-40AD-868F-059565C9420A}" srcOrd="0" destOrd="0" presId="urn:microsoft.com/office/officeart/2005/8/layout/list1"/>
    <dgm:cxn modelId="{0F112C94-522D-42D4-B491-4901660720F8}" type="presOf" srcId="{186CA6DD-24EE-4068-B0E4-AA38E4F0212C}" destId="{E98D458F-8B36-4EE1-8955-CFFA8865D00D}" srcOrd="1" destOrd="0" presId="urn:microsoft.com/office/officeart/2005/8/layout/list1"/>
    <dgm:cxn modelId="{320735A6-E23D-460F-98C1-844B8890049B}" srcId="{186CA6DD-24EE-4068-B0E4-AA38E4F0212C}" destId="{6E526E2A-508A-4AC0-B1DA-2E459A232692}" srcOrd="2" destOrd="0" parTransId="{0B83B541-F040-4145-95AA-E64A4FF167E4}" sibTransId="{D668F963-61BE-4586-9D5E-611EDADB0406}"/>
    <dgm:cxn modelId="{A00C96A7-6C2A-44FE-98E3-130DA265CDF0}" type="presOf" srcId="{F7F47F82-C16D-40E5-94C5-D0B400E6A579}" destId="{8163062B-F398-4852-82CC-2DFC13F952E6}" srcOrd="0" destOrd="1" presId="urn:microsoft.com/office/officeart/2005/8/layout/list1"/>
    <dgm:cxn modelId="{EDDCB3B6-8DBC-453A-ADA5-461D5FB00F7C}" srcId="{CAC43B85-718C-481D-BF40-ACA3ADEC97ED}" destId="{EB5170C5-C465-4D21-9D27-DD9DEBD84FF3}" srcOrd="1" destOrd="0" parTransId="{CB17E0BC-BAFD-4599-A83B-B4C4D62F0869}" sibTransId="{79892119-1D91-40EA-8601-B8B001B76BD6}"/>
    <dgm:cxn modelId="{D8210EBA-2162-4235-A754-0F3E4E5FC057}" srcId="{15826A4E-A80A-43A4-8CE7-451E48F737E8}" destId="{426A5552-7114-4787-996C-A19423EA26B4}" srcOrd="1" destOrd="0" parTransId="{A3705721-D36E-413A-9E6B-3BA27A10917D}" sibTransId="{DC15984E-2958-43D2-A4B1-BB4EAA8D0E17}"/>
    <dgm:cxn modelId="{D1E5DED7-0E4A-4AF3-8058-B85DB0D0F08C}" srcId="{186CA6DD-24EE-4068-B0E4-AA38E4F0212C}" destId="{25301B19-492C-44B9-977C-68579A44215E}" srcOrd="0" destOrd="0" parTransId="{32870773-E134-4E08-82D1-B6ED53CC8424}" sibTransId="{3F60336A-D4F2-4F25-A97D-40A5147C625A}"/>
    <dgm:cxn modelId="{00D48EEF-C5CE-42AD-B9B8-051CD24E5907}" type="presOf" srcId="{25301B19-492C-44B9-977C-68579A44215E}" destId="{8163062B-F398-4852-82CC-2DFC13F952E6}" srcOrd="0" destOrd="0" presId="urn:microsoft.com/office/officeart/2005/8/layout/list1"/>
    <dgm:cxn modelId="{30AF8E86-9933-47F5-AFD4-F7C6A0AAE793}" type="presParOf" srcId="{B77474C1-3FE4-4443-9E9A-06A351FAD9CE}" destId="{32FC5B1B-9265-49A3-8398-2E6555B6D3F2}" srcOrd="0" destOrd="0" presId="urn:microsoft.com/office/officeart/2005/8/layout/list1"/>
    <dgm:cxn modelId="{D75B3734-EFC4-4887-B9B5-502F265634DB}" type="presParOf" srcId="{32FC5B1B-9265-49A3-8398-2E6555B6D3F2}" destId="{E2FCC8B1-82F3-4EA9-A583-FAA7E9E20715}" srcOrd="0" destOrd="0" presId="urn:microsoft.com/office/officeart/2005/8/layout/list1"/>
    <dgm:cxn modelId="{68A37163-C688-4F8B-97E3-1BF4E5506A2D}" type="presParOf" srcId="{32FC5B1B-9265-49A3-8398-2E6555B6D3F2}" destId="{E98D458F-8B36-4EE1-8955-CFFA8865D00D}" srcOrd="1" destOrd="0" presId="urn:microsoft.com/office/officeart/2005/8/layout/list1"/>
    <dgm:cxn modelId="{39F31726-F3C5-4C2F-BB89-2761FD256ADE}" type="presParOf" srcId="{B77474C1-3FE4-4443-9E9A-06A351FAD9CE}" destId="{D478BCDF-36EB-4DA0-B302-D7616454ACB6}" srcOrd="1" destOrd="0" presId="urn:microsoft.com/office/officeart/2005/8/layout/list1"/>
    <dgm:cxn modelId="{E561BF26-8A83-460A-86C5-97FF8CBE2726}" type="presParOf" srcId="{B77474C1-3FE4-4443-9E9A-06A351FAD9CE}" destId="{8163062B-F398-4852-82CC-2DFC13F952E6}" srcOrd="2" destOrd="0" presId="urn:microsoft.com/office/officeart/2005/8/layout/list1"/>
    <dgm:cxn modelId="{E1F5DDA8-751C-44A5-9227-16425E724E71}" type="presParOf" srcId="{B77474C1-3FE4-4443-9E9A-06A351FAD9CE}" destId="{EDA361BA-1A61-48F9-B950-E59319A3D199}" srcOrd="3" destOrd="0" presId="urn:microsoft.com/office/officeart/2005/8/layout/list1"/>
    <dgm:cxn modelId="{7BFDB223-B5EF-4D1E-88BD-65AB740DD2A9}" type="presParOf" srcId="{B77474C1-3FE4-4443-9E9A-06A351FAD9CE}" destId="{7E4CED11-0FF3-4559-9388-8AEA1CF4B085}" srcOrd="4" destOrd="0" presId="urn:microsoft.com/office/officeart/2005/8/layout/list1"/>
    <dgm:cxn modelId="{B969C906-97C9-4F70-B3F3-41E1DED96546}" type="presParOf" srcId="{7E4CED11-0FF3-4559-9388-8AEA1CF4B085}" destId="{88171C2F-EFC5-40AD-868F-059565C9420A}" srcOrd="0" destOrd="0" presId="urn:microsoft.com/office/officeart/2005/8/layout/list1"/>
    <dgm:cxn modelId="{4C7810BA-0D42-44BE-9D2E-F69CC87C8434}" type="presParOf" srcId="{7E4CED11-0FF3-4559-9388-8AEA1CF4B085}" destId="{E0B66A90-1D7B-4948-8945-CF3B3504A57D}" srcOrd="1" destOrd="0" presId="urn:microsoft.com/office/officeart/2005/8/layout/list1"/>
    <dgm:cxn modelId="{E009EF67-8BC7-4800-86D5-D984DEF60016}" type="presParOf" srcId="{B77474C1-3FE4-4443-9E9A-06A351FAD9CE}" destId="{49E66922-0CBE-432B-9719-8EC7DAD754C6}" srcOrd="5" destOrd="0" presId="urn:microsoft.com/office/officeart/2005/8/layout/list1"/>
    <dgm:cxn modelId="{6BB2033B-EC59-490A-9AA0-8824479274AA}" type="presParOf" srcId="{B77474C1-3FE4-4443-9E9A-06A351FAD9CE}" destId="{5ED5FBCD-0D6B-42FA-BC18-78E542ED4EB1}" srcOrd="6" destOrd="0" presId="urn:microsoft.com/office/officeart/2005/8/layout/list1"/>
    <dgm:cxn modelId="{20A9591A-34C1-4C8D-84D6-B78EE7A8689E}" type="presParOf" srcId="{B77474C1-3FE4-4443-9E9A-06A351FAD9CE}" destId="{39055D09-3EC0-4DC1-98A0-144AA228379D}" srcOrd="7" destOrd="0" presId="urn:microsoft.com/office/officeart/2005/8/layout/list1"/>
    <dgm:cxn modelId="{F14BCA74-0F78-40DB-B877-8FC6743017BE}" type="presParOf" srcId="{B77474C1-3FE4-4443-9E9A-06A351FAD9CE}" destId="{EF27017A-D3C0-4B3D-8448-64268CC2C5A0}" srcOrd="8" destOrd="0" presId="urn:microsoft.com/office/officeart/2005/8/layout/list1"/>
    <dgm:cxn modelId="{E308FFE1-501A-486D-8B6E-A51EC9E02EA7}" type="presParOf" srcId="{EF27017A-D3C0-4B3D-8448-64268CC2C5A0}" destId="{8E56343F-AECB-43E8-AD8D-36554864CBA4}" srcOrd="0" destOrd="0" presId="urn:microsoft.com/office/officeart/2005/8/layout/list1"/>
    <dgm:cxn modelId="{159DD749-BBEF-42A8-915D-B78D17D34E53}" type="presParOf" srcId="{EF27017A-D3C0-4B3D-8448-64268CC2C5A0}" destId="{E995CAA1-C84F-4EB1-8A5A-6174B74D9650}" srcOrd="1" destOrd="0" presId="urn:microsoft.com/office/officeart/2005/8/layout/list1"/>
    <dgm:cxn modelId="{FB3C8CFF-0CB8-401C-B314-C14B64AA6DDF}" type="presParOf" srcId="{B77474C1-3FE4-4443-9E9A-06A351FAD9CE}" destId="{96F9F117-FBAF-464B-8F9C-D66B7A19DF62}" srcOrd="9" destOrd="0" presId="urn:microsoft.com/office/officeart/2005/8/layout/list1"/>
    <dgm:cxn modelId="{4700AB0F-1FD9-46FF-AC97-3CEB42754118}" type="presParOf" srcId="{B77474C1-3FE4-4443-9E9A-06A351FAD9CE}" destId="{75ECD4EF-F8C2-4D28-82F2-B5B89C7D5A3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95ED0A-2A30-4F75-9869-0482986FA5E5}">
      <dsp:nvSpPr>
        <dsp:cNvPr id="0" name=""/>
        <dsp:cNvSpPr/>
      </dsp:nvSpPr>
      <dsp:spPr>
        <a:xfrm>
          <a:off x="0" y="218208"/>
          <a:ext cx="11082104" cy="815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0094" tIns="291592" rIns="860094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nl-NL" sz="1400" kern="1200">
              <a:latin typeface="Montserrat" panose="00000500000000000000" pitchFamily="2" charset="0"/>
            </a:rPr>
            <a:t>Onafhankelijke oriëntatiescan: routekaart en individuele scan (basis op orde)</a:t>
          </a:r>
          <a:endParaRPr lang="nl-NL" sz="1400" b="1" kern="1200">
            <a:latin typeface="Montserrat" panose="00000500000000000000" pitchFamily="2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nl-NL" sz="1400" kern="1200">
              <a:latin typeface="Montserrat" panose="00000500000000000000" pitchFamily="2" charset="0"/>
            </a:rPr>
            <a:t>Intakegesprek </a:t>
          </a:r>
          <a:endParaRPr lang="nl-NL" sz="1400" b="1" kern="1200">
            <a:latin typeface="Montserrat" panose="00000500000000000000" pitchFamily="2" charset="0"/>
          </a:endParaRPr>
        </a:p>
      </dsp:txBody>
      <dsp:txXfrm>
        <a:off x="0" y="218208"/>
        <a:ext cx="11082104" cy="815850"/>
      </dsp:txXfrm>
    </dsp:sp>
    <dsp:sp modelId="{9587CB4B-3189-4C39-8928-1877B685E5C1}">
      <dsp:nvSpPr>
        <dsp:cNvPr id="0" name=""/>
        <dsp:cNvSpPr/>
      </dsp:nvSpPr>
      <dsp:spPr>
        <a:xfrm>
          <a:off x="554105" y="11568"/>
          <a:ext cx="7757472" cy="4132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214" tIns="0" rIns="29321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>
              <a:latin typeface="Montserrat" panose="00000500000000000000" pitchFamily="2" charset="0"/>
            </a:rPr>
            <a:t>Intake en oriëntatiescan</a:t>
          </a:r>
        </a:p>
      </dsp:txBody>
      <dsp:txXfrm>
        <a:off x="574280" y="31743"/>
        <a:ext cx="7717122" cy="372930"/>
      </dsp:txXfrm>
    </dsp:sp>
    <dsp:sp modelId="{89CA6357-BDB5-46D5-B96E-ABBB3521938D}">
      <dsp:nvSpPr>
        <dsp:cNvPr id="0" name=""/>
        <dsp:cNvSpPr/>
      </dsp:nvSpPr>
      <dsp:spPr>
        <a:xfrm>
          <a:off x="0" y="1276042"/>
          <a:ext cx="11082104" cy="815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1029291"/>
              <a:satOff val="6178"/>
              <a:lumOff val="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0094" tIns="291592" rIns="860094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nl-NL" sz="1400" kern="1200">
              <a:latin typeface="Montserrat" panose="00000500000000000000" pitchFamily="2" charset="0"/>
            </a:rPr>
            <a:t>VvE-cursus met verdieping in sociale, bouwkundige, financiële en juridische aspecten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nl-NL" sz="1400" kern="1200">
              <a:latin typeface="Montserrat" panose="00000500000000000000" pitchFamily="2" charset="0"/>
            </a:rPr>
            <a:t>Praktische handvatten, interactie en kennisuitwisseling tussen VvE’s</a:t>
          </a:r>
        </a:p>
      </dsp:txBody>
      <dsp:txXfrm>
        <a:off x="0" y="1276042"/>
        <a:ext cx="11082104" cy="815850"/>
      </dsp:txXfrm>
    </dsp:sp>
    <dsp:sp modelId="{9D589FA6-FE00-439A-94D6-1B26F5B7F28E}">
      <dsp:nvSpPr>
        <dsp:cNvPr id="0" name=""/>
        <dsp:cNvSpPr/>
      </dsp:nvSpPr>
      <dsp:spPr>
        <a:xfrm>
          <a:off x="554105" y="1109658"/>
          <a:ext cx="7757472" cy="413280"/>
        </a:xfrm>
        <a:prstGeom prst="roundRect">
          <a:avLst/>
        </a:prstGeom>
        <a:solidFill>
          <a:schemeClr val="accent3">
            <a:hueOff val="1029291"/>
            <a:satOff val="6178"/>
            <a:lumOff val="47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214" tIns="0" rIns="29321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>
              <a:latin typeface="Montserrat" panose="00000500000000000000" pitchFamily="2" charset="0"/>
            </a:rPr>
            <a:t>Cursus voor bewoners</a:t>
          </a:r>
        </a:p>
      </dsp:txBody>
      <dsp:txXfrm>
        <a:off x="574280" y="1129833"/>
        <a:ext cx="7717122" cy="372930"/>
      </dsp:txXfrm>
    </dsp:sp>
    <dsp:sp modelId="{9F04D3E9-0C00-43B1-8CBA-7A69664ADC35}">
      <dsp:nvSpPr>
        <dsp:cNvPr id="0" name=""/>
        <dsp:cNvSpPr/>
      </dsp:nvSpPr>
      <dsp:spPr>
        <a:xfrm>
          <a:off x="0" y="2414388"/>
          <a:ext cx="11082104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2058582"/>
              <a:satOff val="12356"/>
              <a:lumOff val="94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0094" tIns="291592" rIns="860094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nl-NL" sz="1400" kern="1200">
              <a:latin typeface="Montserrat" panose="00000500000000000000" pitchFamily="2" charset="0"/>
            </a:rPr>
            <a:t>Koppelmodule t.b.v. correcte match tussen procesbegeleider, proces en vve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nl-NL" sz="1400" kern="1200">
              <a:latin typeface="Montserrat" panose="00000500000000000000" pitchFamily="2" charset="0"/>
            </a:rPr>
            <a:t>Vaste VvE-coach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nl-NL" sz="1400" kern="1200">
              <a:latin typeface="Montserrat" panose="00000500000000000000" pitchFamily="2" charset="0"/>
            </a:rPr>
            <a:t>Kwaliteit en voortgangsmonitoring tijdens het traject</a:t>
          </a:r>
        </a:p>
      </dsp:txBody>
      <dsp:txXfrm>
        <a:off x="0" y="2414388"/>
        <a:ext cx="11082104" cy="1058400"/>
      </dsp:txXfrm>
    </dsp:sp>
    <dsp:sp modelId="{18921DD2-E41B-4BBC-B7F5-D6535EEFDDD7}">
      <dsp:nvSpPr>
        <dsp:cNvPr id="0" name=""/>
        <dsp:cNvSpPr/>
      </dsp:nvSpPr>
      <dsp:spPr>
        <a:xfrm>
          <a:off x="554105" y="2207748"/>
          <a:ext cx="7757472" cy="413280"/>
        </a:xfrm>
        <a:prstGeom prst="roundRect">
          <a:avLst/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214" tIns="0" rIns="29321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>
              <a:latin typeface="Montserrat" panose="00000500000000000000" pitchFamily="2" charset="0"/>
            </a:rPr>
            <a:t>Begeleiding tijdens het traject</a:t>
          </a:r>
        </a:p>
      </dsp:txBody>
      <dsp:txXfrm>
        <a:off x="574280" y="2227923"/>
        <a:ext cx="7717122" cy="372930"/>
      </dsp:txXfrm>
    </dsp:sp>
    <dsp:sp modelId="{9B35ADDA-8ED0-43D7-B9B4-54B6420451F5}">
      <dsp:nvSpPr>
        <dsp:cNvPr id="0" name=""/>
        <dsp:cNvSpPr/>
      </dsp:nvSpPr>
      <dsp:spPr>
        <a:xfrm>
          <a:off x="0" y="3755028"/>
          <a:ext cx="11082104" cy="595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3087872"/>
              <a:satOff val="18534"/>
              <a:lumOff val="141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0094" tIns="291592" rIns="860094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nl-NL" sz="1400" kern="1200">
              <a:latin typeface="Montserrat" panose="00000500000000000000" pitchFamily="2" charset="0"/>
            </a:rPr>
            <a:t>Gemeentelijke subsidie ter stimulering van uitvoering</a:t>
          </a:r>
        </a:p>
      </dsp:txBody>
      <dsp:txXfrm>
        <a:off x="0" y="3755028"/>
        <a:ext cx="11082104" cy="595350"/>
      </dsp:txXfrm>
    </dsp:sp>
    <dsp:sp modelId="{E7C8B2C4-7342-4034-A7DB-95C2ADAFC44E}">
      <dsp:nvSpPr>
        <dsp:cNvPr id="0" name=""/>
        <dsp:cNvSpPr/>
      </dsp:nvSpPr>
      <dsp:spPr>
        <a:xfrm>
          <a:off x="554105" y="3548388"/>
          <a:ext cx="7757472" cy="413280"/>
        </a:xfrm>
        <a:prstGeom prst="roundRect">
          <a:avLst/>
        </a:prstGeom>
        <a:solidFill>
          <a:schemeClr val="accent3">
            <a:hueOff val="3087872"/>
            <a:satOff val="18534"/>
            <a:lumOff val="1411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214" tIns="0" rIns="29321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>
              <a:latin typeface="Montserrat" panose="00000500000000000000" pitchFamily="2" charset="0"/>
            </a:rPr>
            <a:t>Subsidie op maatregelen</a:t>
          </a:r>
        </a:p>
      </dsp:txBody>
      <dsp:txXfrm>
        <a:off x="574280" y="3568563"/>
        <a:ext cx="7717122" cy="372930"/>
      </dsp:txXfrm>
    </dsp:sp>
    <dsp:sp modelId="{7D364055-9F83-44DE-AB1A-8945AB7473DF}">
      <dsp:nvSpPr>
        <dsp:cNvPr id="0" name=""/>
        <dsp:cNvSpPr/>
      </dsp:nvSpPr>
      <dsp:spPr>
        <a:xfrm>
          <a:off x="0" y="4632618"/>
          <a:ext cx="11082104" cy="815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4117163"/>
              <a:satOff val="24712"/>
              <a:lumOff val="1882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0094" tIns="291592" rIns="860094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nl-NL" sz="1400" kern="1200">
              <a:latin typeface="Montserrat" panose="00000500000000000000" pitchFamily="2" charset="0"/>
            </a:rPr>
            <a:t>VvE-helpdesk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nl-NL" sz="1400" kern="1200">
              <a:latin typeface="Montserrat" panose="00000500000000000000" pitchFamily="2" charset="0"/>
            </a:rPr>
            <a:t>Informatieavonden, inloopspreekuren, VvE-congressen</a:t>
          </a:r>
        </a:p>
      </dsp:txBody>
      <dsp:txXfrm>
        <a:off x="0" y="4632618"/>
        <a:ext cx="11082104" cy="815850"/>
      </dsp:txXfrm>
    </dsp:sp>
    <dsp:sp modelId="{04B6A474-AEFB-4803-BC14-941B0D99B516}">
      <dsp:nvSpPr>
        <dsp:cNvPr id="0" name=""/>
        <dsp:cNvSpPr/>
      </dsp:nvSpPr>
      <dsp:spPr>
        <a:xfrm>
          <a:off x="554105" y="4425978"/>
          <a:ext cx="7757472" cy="413280"/>
        </a:xfrm>
        <a:prstGeom prst="roundRect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214" tIns="0" rIns="293214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>
              <a:latin typeface="Montserrat" panose="00000500000000000000" pitchFamily="2" charset="0"/>
            </a:rPr>
            <a:t>Helpdesk en informatie</a:t>
          </a:r>
          <a:endParaRPr lang="nl-NL" sz="1400" b="1" kern="1200">
            <a:latin typeface="Montserrat" panose="00000500000000000000" pitchFamily="2" charset="0"/>
            <a:ea typeface="+mn-ea"/>
            <a:cs typeface="+mn-cs"/>
          </a:endParaRPr>
        </a:p>
      </dsp:txBody>
      <dsp:txXfrm>
        <a:off x="574280" y="4446153"/>
        <a:ext cx="7717122" cy="372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63062B-F398-4852-82CC-2DFC13F952E6}">
      <dsp:nvSpPr>
        <dsp:cNvPr id="0" name=""/>
        <dsp:cNvSpPr/>
      </dsp:nvSpPr>
      <dsp:spPr>
        <a:xfrm>
          <a:off x="0" y="316011"/>
          <a:ext cx="11024713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5640" tIns="312420" rIns="85564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>
              <a:latin typeface="Montserrat" panose="00000500000000000000" pitchFamily="2" charset="0"/>
            </a:rPr>
            <a:t>Wij koppelen jullie aan een passende en betrouwbare projectbegeleider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>
              <a:latin typeface="Montserrat" panose="00000500000000000000" pitchFamily="2" charset="0"/>
            </a:rPr>
            <a:t>Onafhankelijke en ervaren partijen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>
              <a:latin typeface="Montserrat" panose="00000500000000000000" pitchFamily="2" charset="0"/>
            </a:rPr>
            <a:t>Voorkomt fouten, vertraging en onduidelijke afspraken</a:t>
          </a:r>
          <a:endParaRPr kumimoji="0" lang="nl-NL" sz="1500" b="0" i="0" u="none" strike="noStrike" kern="1200" cap="none" spc="0" normalizeH="0" baseline="0" noProof="0">
            <a:ln/>
            <a:effectLst/>
            <a:uLnTx/>
            <a:uFillTx/>
            <a:latin typeface="Montserrat" panose="00000500000000000000" pitchFamily="2" charset="0"/>
            <a:ea typeface="+mn-ea"/>
            <a:cs typeface="Poppins" panose="00000500000000000000" pitchFamily="2" charset="0"/>
          </a:endParaRPr>
        </a:p>
      </dsp:txBody>
      <dsp:txXfrm>
        <a:off x="0" y="316011"/>
        <a:ext cx="11024713" cy="1134000"/>
      </dsp:txXfrm>
    </dsp:sp>
    <dsp:sp modelId="{E98D458F-8B36-4EE1-8955-CFFA8865D00D}">
      <dsp:nvSpPr>
        <dsp:cNvPr id="0" name=""/>
        <dsp:cNvSpPr/>
      </dsp:nvSpPr>
      <dsp:spPr>
        <a:xfrm>
          <a:off x="551235" y="94611"/>
          <a:ext cx="7717299" cy="442800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696" tIns="0" rIns="29169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 typeface="Arial" panose="020B0604020202020204" pitchFamily="34" charset="0"/>
            <a:buNone/>
          </a:pPr>
          <a:r>
            <a:rPr lang="nl-NL" sz="1600" b="1" kern="1200">
              <a:latin typeface="Montserrat" panose="00000500000000000000" pitchFamily="2" charset="0"/>
              <a:cs typeface="Poppins" panose="00000500000000000000" pitchFamily="2" charset="0"/>
            </a:rPr>
            <a:t>Betrouwbare koppeling met projectbegeleider uit kwaliteitspool</a:t>
          </a:r>
          <a:endParaRPr lang="nl-NL" sz="1600" kern="1200">
            <a:latin typeface="Montserrat" panose="00000500000000000000" pitchFamily="2" charset="0"/>
          </a:endParaRPr>
        </a:p>
      </dsp:txBody>
      <dsp:txXfrm>
        <a:off x="572851" y="116227"/>
        <a:ext cx="7674067" cy="399568"/>
      </dsp:txXfrm>
    </dsp:sp>
    <dsp:sp modelId="{5ED5FBCD-0D6B-42FA-BC18-78E542ED4EB1}">
      <dsp:nvSpPr>
        <dsp:cNvPr id="0" name=""/>
        <dsp:cNvSpPr/>
      </dsp:nvSpPr>
      <dsp:spPr>
        <a:xfrm>
          <a:off x="0" y="1752412"/>
          <a:ext cx="11024713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196330"/>
              <a:satOff val="-17724"/>
              <a:lumOff val="1668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5640" tIns="312420" rIns="85564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nl-NL" sz="1500" b="0" i="0" u="none" strike="noStrike" kern="1200" cap="none" spc="0" normalizeH="0" baseline="0" noProof="0">
              <a:ln/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rPr>
            <a:t>Eén vast aanspreekpunt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nl-NL" sz="1500" b="0" i="0" u="none" strike="noStrike" kern="1200" cap="none" spc="0" normalizeH="0" baseline="0" noProof="0">
              <a:ln/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rPr>
            <a:t>Denkt mee, beantwoordt vragen en biedt ondersteuning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nl-NL" sz="1500" b="0" i="0" u="none" strike="noStrike" kern="1200" cap="none" spc="0" normalizeH="0" baseline="0" noProof="0">
              <a:ln/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rPr>
            <a:t>Meekijken als second opinion</a:t>
          </a:r>
        </a:p>
      </dsp:txBody>
      <dsp:txXfrm>
        <a:off x="0" y="1752412"/>
        <a:ext cx="11024713" cy="1134000"/>
      </dsp:txXfrm>
    </dsp:sp>
    <dsp:sp modelId="{E0B66A90-1D7B-4948-8945-CF3B3504A57D}">
      <dsp:nvSpPr>
        <dsp:cNvPr id="0" name=""/>
        <dsp:cNvSpPr/>
      </dsp:nvSpPr>
      <dsp:spPr>
        <a:xfrm>
          <a:off x="551235" y="1531012"/>
          <a:ext cx="7717299" cy="442800"/>
        </a:xfrm>
        <a:prstGeom prst="roundRect">
          <a:avLst/>
        </a:prstGeom>
        <a:solidFill>
          <a:schemeClr val="accent1">
            <a:shade val="80000"/>
            <a:hueOff val="196330"/>
            <a:satOff val="-17724"/>
            <a:lumOff val="166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696" tIns="0" rIns="29169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 typeface="Arial" panose="020B0604020202020204" pitchFamily="34" charset="0"/>
            <a:buNone/>
          </a:pPr>
          <a:r>
            <a:rPr lang="nl-NL" sz="1600" b="1" kern="1200">
              <a:latin typeface="Montserrat" panose="00000500000000000000" pitchFamily="2" charset="0"/>
              <a:cs typeface="Poppins" panose="00000500000000000000" pitchFamily="2" charset="0"/>
            </a:rPr>
            <a:t>VvE coach</a:t>
          </a:r>
          <a:r>
            <a:rPr kumimoji="0" lang="nl-NL" sz="1600" b="1" i="0" u="none" strike="noStrike" kern="1200" cap="none" spc="0" normalizeH="0" baseline="0" noProof="0">
              <a:ln/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rPr>
            <a:t> </a:t>
          </a:r>
          <a:endParaRPr kumimoji="0" lang="nl-NL" sz="1600" u="none" strike="noStrike" kern="1200" cap="none" spc="0" normalizeH="0" baseline="0">
            <a:ln/>
            <a:effectLst/>
            <a:uLnTx/>
            <a:uFillTx/>
            <a:latin typeface="Montserrat" panose="00000500000000000000" pitchFamily="2" charset="0"/>
            <a:ea typeface="+mn-ea"/>
            <a:cs typeface="Poppins" panose="00000500000000000000" pitchFamily="2" charset="0"/>
          </a:endParaRPr>
        </a:p>
      </dsp:txBody>
      <dsp:txXfrm>
        <a:off x="572851" y="1552628"/>
        <a:ext cx="7674067" cy="399568"/>
      </dsp:txXfrm>
    </dsp:sp>
    <dsp:sp modelId="{75ECD4EF-F8C2-4D28-82F2-B5B89C7D5A31}">
      <dsp:nvSpPr>
        <dsp:cNvPr id="0" name=""/>
        <dsp:cNvSpPr/>
      </dsp:nvSpPr>
      <dsp:spPr>
        <a:xfrm>
          <a:off x="0" y="3188811"/>
          <a:ext cx="11024713" cy="874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392661"/>
              <a:satOff val="-35448"/>
              <a:lumOff val="3336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5640" tIns="312420" rIns="85564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nl-NL" sz="1500" b="0" i="0" u="none" strike="noStrike" kern="1200" cap="none" spc="0" normalizeH="0" baseline="0" noProof="0">
              <a:ln/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rPr>
            <a:t>Wij houden zicht op voortgang en kwaliteit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nl-NL" sz="1500" b="0" i="0" u="none" strike="noStrike" kern="1200" cap="none" spc="0" normalizeH="0" baseline="0" noProof="0">
              <a:ln/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rPr>
            <a:t>Problemen of vertragingen signaleren</a:t>
          </a:r>
        </a:p>
      </dsp:txBody>
      <dsp:txXfrm>
        <a:off x="0" y="3188811"/>
        <a:ext cx="11024713" cy="874125"/>
      </dsp:txXfrm>
    </dsp:sp>
    <dsp:sp modelId="{E995CAA1-C84F-4EB1-8A5A-6174B74D9650}">
      <dsp:nvSpPr>
        <dsp:cNvPr id="0" name=""/>
        <dsp:cNvSpPr/>
      </dsp:nvSpPr>
      <dsp:spPr>
        <a:xfrm>
          <a:off x="551235" y="2967412"/>
          <a:ext cx="7717299" cy="442800"/>
        </a:xfrm>
        <a:prstGeom prst="roundRect">
          <a:avLst/>
        </a:prstGeom>
        <a:solidFill>
          <a:schemeClr val="accent1">
            <a:shade val="80000"/>
            <a:hueOff val="392661"/>
            <a:satOff val="-35448"/>
            <a:lumOff val="333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696" tIns="0" rIns="29169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 typeface="Arial" panose="020B0604020202020204" pitchFamily="34" charset="0"/>
            <a:buNone/>
          </a:pPr>
          <a:r>
            <a:rPr lang="nl-NL" sz="1600" b="1" kern="1200">
              <a:latin typeface="Montserrat" panose="00000500000000000000" pitchFamily="2" charset="0"/>
              <a:cs typeface="Poppins" panose="00000500000000000000" pitchFamily="2" charset="0"/>
            </a:rPr>
            <a:t>Kwaliteitsmonitoring</a:t>
          </a:r>
          <a:endParaRPr lang="nl-NL" sz="1800" kern="1200">
            <a:latin typeface="Montserrat" panose="00000500000000000000" pitchFamily="2" charset="0"/>
          </a:endParaRPr>
        </a:p>
      </dsp:txBody>
      <dsp:txXfrm>
        <a:off x="572851" y="2989028"/>
        <a:ext cx="7674067" cy="3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ontserrat" panose="00000500000000000000" pitchFamily="2" charset="0"/>
              </a:defRPr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ontserrat" panose="00000500000000000000" pitchFamily="2" charset="0"/>
              </a:defRPr>
            </a:lvl1pPr>
          </a:lstStyle>
          <a:p>
            <a:fld id="{F3B77A78-6DFE-464D-9A4A-B10B0038AB05}" type="datetimeFigureOut">
              <a:rPr lang="nl-NL" smtClean="0"/>
              <a:pPr/>
              <a:t>7-7-2026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ontserrat" panose="00000500000000000000" pitchFamily="2" charset="0"/>
              </a:defRPr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ontserrat" panose="00000500000000000000" pitchFamily="2" charset="0"/>
              </a:defRPr>
            </a:lvl1pPr>
          </a:lstStyle>
          <a:p>
            <a:fld id="{9D3544D2-6503-4B51-A312-E0884639CE5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37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ontserrat" panose="00000500000000000000" pitchFamily="2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67AD19-75A1-4426-B893-EB3CA6D8050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48736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67AD19-75A1-4426-B893-EB3CA6D8050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5011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846A7-4967-C54B-B372-42FD3B3CC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2765168-9BF1-068A-06A3-B9526E6107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9E0A441-8037-252C-2A38-27216A4267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515731C-23B1-DF74-5501-6669149587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3544D2-6503-4B51-A312-E0884639CE5A}" type="slidenum">
              <a:rPr lang="nl-NL" smtClean="0"/>
              <a:pPr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37383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8A32C-075F-91CA-AD3A-B56A87F53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41728A0-9AEE-5D69-AFA8-8F289CF78F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FEC637A-283E-EFEA-C28A-0B45F39DF8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2531540-55B4-8842-C5A5-89136BE537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67AD19-75A1-4426-B893-EB3CA6D8050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87723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AF391-3B07-7EE9-25EE-FAFF06212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8B6ADF8-082B-CF6E-5294-768B88AC47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F529042-7D20-82F8-BF48-38398C47DB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BBCCFC9-FE08-D1BB-4C05-DF373CB942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3544D2-6503-4B51-A312-E0884639CE5A}" type="slidenum">
              <a:rPr lang="nl-NL" smtClean="0"/>
              <a:pPr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40601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74ABE-E96B-2C7F-0CC8-DB572FFBD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B1F6732-4BB6-01E3-F1DE-F124DC564F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829C7CA-E587-E68D-9C1F-8BFE0FBE47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41BFCE8-F710-656F-A570-39F71CDF08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3544D2-6503-4B51-A312-E0884639CE5A}" type="slidenum">
              <a:rPr lang="nl-NL" smtClean="0"/>
              <a:pPr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21996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55913-DBB3-C2DD-FEFF-F189D1BE6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D502063-FA2D-287A-FCF8-99491DA3C2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CDD34EE-76DF-C4B7-369F-405A5B5B1E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14B5D9D-ED33-5D86-CE07-89499DBE78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3544D2-6503-4B51-A312-E0884639CE5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086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DADE0-AABD-CA91-5E36-12350723C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60323AE-801D-708F-F96C-B45C654A18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AB22469-1B4B-6428-4624-456711FF71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kern="1200">
                <a:solidFill>
                  <a:schemeClr val="tx1"/>
                </a:solidFill>
                <a:effectLst/>
                <a:latin typeface="Montserrat" panose="00000500000000000000" pitchFamily="2" charset="0"/>
                <a:ea typeface="+mn-ea"/>
                <a:cs typeface="+mn-cs"/>
              </a:rPr>
              <a:t>Stappen verder toelichten, algemeen, dan verder stap 2 toelichten niet 3 4 5 </a:t>
            </a:r>
          </a:p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5EDABFC-FAFF-3309-DF46-B0ECF5C8FB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3544D2-6503-4B51-A312-E0884639CE5A}" type="slidenum">
              <a:rPr lang="nl-NL" smtClean="0"/>
              <a:pPr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3590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67AD19-75A1-4426-B893-EB3CA6D8050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77775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47A4A-CBB6-0305-BB75-D65250A08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8FA17F3-33A7-D172-94E9-46D3F05541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F37AB13-1D99-8753-44AC-D685D0678F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BB6C9DD-D79F-1F63-E25B-2EAFE557EA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3544D2-6503-4B51-A312-E0884639CE5A}" type="slidenum">
              <a:rPr lang="nl-NL" smtClean="0"/>
              <a:pPr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23083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3544D2-6503-4B51-A312-E0884639CE5A}" type="slidenum">
              <a:rPr lang="nl-NL" smtClean="0"/>
              <a:pPr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2663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/>
          </a:p>
          <a:p>
            <a:r>
              <a:rPr lang="en-US"/>
              <a:t>1. Even voorstellen - 10 minuten (voorstellen ESFV en Buurtcommissie)</a:t>
            </a:r>
          </a:p>
          <a:p>
            <a:endParaRPr lang="en-US"/>
          </a:p>
          <a:p>
            <a:r>
              <a:rPr lang="en-US"/>
              <a:t>2. Jullie buurt - 15 minuten (wat weten we van de wijk), inclusief update vanuit de gemeente</a:t>
            </a:r>
          </a:p>
          <a:p>
            <a:endParaRPr lang="en-US"/>
          </a:p>
          <a:p>
            <a:r>
              <a:rPr lang="en-US"/>
              <a:t>3. Jullie behoefte - 15 minuten</a:t>
            </a:r>
          </a:p>
          <a:p>
            <a:r>
              <a:rPr lang="en-US"/>
              <a:t>&gt; kan interactief </a:t>
            </a:r>
          </a:p>
          <a:p>
            <a:endParaRPr lang="en-US"/>
          </a:p>
          <a:p>
            <a:r>
              <a:rPr lang="en-US"/>
              <a:t>4. Energieloket kennissessies - 20 min - opdelen in groepen</a:t>
            </a:r>
          </a:p>
          <a:p>
            <a:endParaRPr lang="en-US"/>
          </a:p>
          <a:p>
            <a:r>
              <a:rPr lang="en-US"/>
              <a:t>5. Verdieping en volgende stap</a:t>
            </a:r>
          </a:p>
          <a:p>
            <a:r>
              <a:rPr lang="en-US"/>
              <a:t>- 20 min – financiering en volgende stap</a:t>
            </a:r>
          </a:p>
          <a:p>
            <a:endParaRPr lang="en-US"/>
          </a:p>
          <a:p>
            <a:r>
              <a:rPr lang="en-US"/>
              <a:t>6. Drankje en napraten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Eerst vergaand, dan stapsgewijs, dan referentie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3544D2-6503-4B51-A312-E0884639CE5A}" type="slidenum">
              <a:rPr lang="nl-NL" smtClean="0"/>
              <a:pPr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0437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3544D2-6503-4B51-A312-E0884639CE5A}" type="slidenum">
              <a:rPr lang="nl-NL" smtClean="0"/>
              <a:pPr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20223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A1302-AA8B-1555-C990-45B35F92D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3427C9D-68B7-8FAE-D0AC-AF425F1990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C096453-A684-5E42-195A-2028EAE0E4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kern="1200">
                <a:solidFill>
                  <a:schemeClr val="tx1"/>
                </a:solidFill>
                <a:effectLst/>
                <a:latin typeface="Montserrat" panose="00000500000000000000" pitchFamily="2" charset="0"/>
                <a:ea typeface="+mn-ea"/>
                <a:cs typeface="+mn-cs"/>
              </a:rPr>
              <a:t>Stappen verder toelichten, algemeen, dan verder stap 2 toelichten niet 3 4 5 </a:t>
            </a:r>
          </a:p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099F12C-4839-8E7F-0AC2-EF0D1E7CF0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3544D2-6503-4B51-A312-E0884639CE5A}" type="slidenum">
              <a:rPr lang="nl-NL" smtClean="0"/>
              <a:pPr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86213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B01E8-F4E3-7769-7420-D1429D297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2C34212-2774-E348-A73F-E284B8D21F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243117F-E6CC-6F4D-1947-0AB0D10A4B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6BE9C93-1056-5D48-8E13-D3DF88839B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3544D2-6503-4B51-A312-E0884639CE5A}" type="slidenum">
              <a:rPr lang="nl-NL" smtClean="0"/>
              <a:pPr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53716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5FCFC-2584-E88D-786D-4C7CEA1AC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CD5A422-AD34-DC9B-DA42-71383245F7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19D04B0-2D02-618C-9D8C-4091202367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Routekaart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E6D3F0B-2244-C0AA-D767-25FFE0D3D7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46916A-386C-488E-81FD-068D75705AC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74687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348CA-7F38-B699-63BF-C33D41A90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93476D8-44A2-3162-89A2-ACFD35CDC5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866FA4F-9145-C688-89A9-2AE7DCA1E5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Routekaart, </a:t>
            </a:r>
            <a:r>
              <a:rPr lang="nl-NL">
                <a:latin typeface="Montserrat" panose="00000500000000000000" pitchFamily="2" charset="0"/>
              </a:rPr>
              <a:t>DVvE kan ondersteuning bieden en hiervoor een offerte aanbieden.</a:t>
            </a:r>
          </a:p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DC76D7F-99E6-7FDD-1433-5FEE95B2D9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46916A-386C-488E-81FD-068D75705AC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74861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nl-NL" sz="1200">
                <a:cs typeface="Poppins" panose="00000500000000000000" pitchFamily="2" charset="0"/>
              </a:rPr>
              <a:t>De SVVE: </a:t>
            </a:r>
            <a:r>
              <a:rPr lang="nl-NL" sz="1100">
                <a:cs typeface="Poppins" panose="00000500000000000000" pitchFamily="2" charset="0"/>
              </a:rPr>
              <a:t>Subsidieregeling Verduurzaming voor Verenigingen van Eigenaars</a:t>
            </a:r>
          </a:p>
          <a:p>
            <a:pPr marL="0" indent="0">
              <a:lnSpc>
                <a:spcPct val="100000"/>
              </a:lnSpc>
              <a:buNone/>
            </a:pPr>
            <a:br>
              <a:rPr lang="nl-NL" sz="1200">
                <a:cs typeface="Poppins" panose="00000500000000000000" pitchFamily="2" charset="0"/>
              </a:rPr>
            </a:br>
            <a:r>
              <a:rPr lang="nl-NL" sz="1200">
                <a:cs typeface="Poppins" panose="00000500000000000000" pitchFamily="2" charset="0"/>
              </a:rPr>
              <a:t>De SVVE helpt uw VvE op weg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nl-NL" sz="1200">
                <a:cs typeface="Poppins" panose="00000500000000000000" pitchFamily="2" charset="0"/>
              </a:rPr>
              <a:t>Subsidie voor isolatie en andere maatregelen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nl-NL" sz="1200">
                <a:cs typeface="Poppins" panose="00000500000000000000" pitchFamily="2" charset="0"/>
              </a:rPr>
              <a:t>Subsidie voor onderzoek en begeleiding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nl-NL" sz="1200"/>
              <a:t>Vaak te combineren met gemeentelijke subsidies</a:t>
            </a:r>
          </a:p>
          <a:p>
            <a:pPr marL="0" indent="0">
              <a:lnSpc>
                <a:spcPct val="100000"/>
              </a:lnSpc>
              <a:buNone/>
            </a:pPr>
            <a:endParaRPr lang="nl-NL" sz="1200"/>
          </a:p>
          <a:p>
            <a:pPr marL="0" indent="0">
              <a:lnSpc>
                <a:spcPct val="100000"/>
              </a:lnSpc>
              <a:buNone/>
            </a:pPr>
            <a:r>
              <a:rPr lang="nl-NL" sz="1200"/>
              <a:t>Zo wordt de stap naar verduurzaming kleiner</a:t>
            </a:r>
            <a:endParaRPr lang="nl-NL" sz="1200">
              <a:cs typeface="Poppins" panose="00000500000000000000" pitchFamily="2" charset="0"/>
            </a:endParaRPr>
          </a:p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3544D2-6503-4B51-A312-E0884639CE5A}" type="slidenum">
              <a:rPr lang="nl-NL" smtClean="0"/>
              <a:pPr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01013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DA196-5CDC-36C1-ADA3-2CFD360D9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0B2B71F-8319-0B8A-F7A0-5270B50C09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2288CF2-666A-3405-10DF-7A0301AD70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nl-NL" sz="1200">
                <a:cs typeface="Poppins" panose="00000500000000000000" pitchFamily="2" charset="0"/>
              </a:rPr>
              <a:t>De SVVE: </a:t>
            </a:r>
            <a:r>
              <a:rPr lang="nl-NL" sz="1100">
                <a:cs typeface="Poppins" panose="00000500000000000000" pitchFamily="2" charset="0"/>
              </a:rPr>
              <a:t>Subsidieregeling Verduurzaming voor Verenigingen van Eigenaars</a:t>
            </a:r>
          </a:p>
          <a:p>
            <a:pPr marL="0" indent="0">
              <a:lnSpc>
                <a:spcPct val="100000"/>
              </a:lnSpc>
              <a:buNone/>
            </a:pPr>
            <a:br>
              <a:rPr lang="nl-NL" sz="1200">
                <a:cs typeface="Poppins" panose="00000500000000000000" pitchFamily="2" charset="0"/>
              </a:rPr>
            </a:br>
            <a:r>
              <a:rPr lang="nl-NL" sz="1200">
                <a:cs typeface="Poppins" panose="00000500000000000000" pitchFamily="2" charset="0"/>
              </a:rPr>
              <a:t>De SVVE helpt uw VvE op weg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nl-NL" sz="1200">
                <a:cs typeface="Poppins" panose="00000500000000000000" pitchFamily="2" charset="0"/>
              </a:rPr>
              <a:t>Subsidie voor isolatie en andere maatregelen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nl-NL" sz="1200">
                <a:cs typeface="Poppins" panose="00000500000000000000" pitchFamily="2" charset="0"/>
              </a:rPr>
              <a:t>Subsidie voor onderzoek en begeleiding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nl-NL" sz="1200"/>
              <a:t>Vaak te combineren met gemeentelijke subsidies</a:t>
            </a:r>
          </a:p>
          <a:p>
            <a:pPr marL="0" indent="0">
              <a:lnSpc>
                <a:spcPct val="100000"/>
              </a:lnSpc>
              <a:buNone/>
            </a:pPr>
            <a:endParaRPr lang="nl-NL" sz="1200"/>
          </a:p>
          <a:p>
            <a:pPr marL="0" indent="0">
              <a:lnSpc>
                <a:spcPct val="100000"/>
              </a:lnSpc>
              <a:buNone/>
            </a:pPr>
            <a:r>
              <a:rPr lang="nl-NL" sz="1200"/>
              <a:t>Zo wordt de stap naar verduurzaming kleiner</a:t>
            </a:r>
            <a:endParaRPr lang="nl-NL" sz="1200">
              <a:cs typeface="Poppins" panose="00000500000000000000" pitchFamily="2" charset="0"/>
            </a:endParaRPr>
          </a:p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60695AD-E186-EBA6-5DFD-A274FF85F6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3544D2-6503-4B51-A312-E0884639CE5A}" type="slidenum">
              <a:rPr lang="nl-NL" smtClean="0"/>
              <a:pPr/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00714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3544D2-6503-4B51-A312-E0884639CE5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34267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1A993-C631-BE38-DE7E-932F8080F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55AC8B2-C5F6-86F3-6FBC-44BF753686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5C4C123-4928-1772-6572-74D23E2F29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ED430D6-716A-8E6E-28B6-683E88DC0B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67AD19-75A1-4426-B893-EB3CA6D8050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8412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7775" y="512763"/>
            <a:ext cx="41084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/>
          </a:p>
          <a:p>
            <a:r>
              <a:rPr lang="en-US"/>
              <a:t>1. Even voorstellen - 10 minuten (voorstellen ESFV en Buurtcommissie)</a:t>
            </a:r>
          </a:p>
          <a:p>
            <a:endParaRPr lang="en-US"/>
          </a:p>
          <a:p>
            <a:r>
              <a:rPr lang="en-US"/>
              <a:t>2. Jullie buurt - 15 minuten (wat weten we van de wijk), inclusief update vanuit de gemeente</a:t>
            </a:r>
          </a:p>
          <a:p>
            <a:endParaRPr lang="en-US"/>
          </a:p>
          <a:p>
            <a:r>
              <a:rPr lang="en-US"/>
              <a:t>3. Jullie behoefte - 15 minuten</a:t>
            </a:r>
          </a:p>
          <a:p>
            <a:r>
              <a:rPr lang="en-US"/>
              <a:t>&gt; kan interactief </a:t>
            </a:r>
          </a:p>
          <a:p>
            <a:endParaRPr lang="en-US"/>
          </a:p>
          <a:p>
            <a:r>
              <a:rPr lang="en-US"/>
              <a:t>4. Energieloket kennissessies - 20 min - opdelen in groepen</a:t>
            </a:r>
          </a:p>
          <a:p>
            <a:endParaRPr lang="en-US"/>
          </a:p>
          <a:p>
            <a:r>
              <a:rPr lang="en-US"/>
              <a:t>5. Verdieping en volgende stap</a:t>
            </a:r>
          </a:p>
          <a:p>
            <a:r>
              <a:rPr lang="en-US"/>
              <a:t>- 20 min – financiering en volgende stap</a:t>
            </a:r>
          </a:p>
          <a:p>
            <a:endParaRPr lang="en-US"/>
          </a:p>
          <a:p>
            <a:r>
              <a:rPr lang="en-US"/>
              <a:t>6. Drankje en napraten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7775" y="512763"/>
            <a:ext cx="41084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/>
          </a:p>
          <a:p>
            <a:r>
              <a:rPr lang="en-US"/>
              <a:t>1. Even voorstellen - 10 minuten (voorstellen ESFV en Buurtcommissie)</a:t>
            </a:r>
          </a:p>
          <a:p>
            <a:endParaRPr lang="en-US"/>
          </a:p>
          <a:p>
            <a:r>
              <a:rPr lang="en-US"/>
              <a:t>2. Jullie buurt - 15 minuten (wat weten we van de wijk), inclusief update vanuit de gemeente</a:t>
            </a:r>
          </a:p>
          <a:p>
            <a:endParaRPr lang="en-US"/>
          </a:p>
          <a:p>
            <a:r>
              <a:rPr lang="en-US"/>
              <a:t>3. Jullie behoefte - 15 minuten</a:t>
            </a:r>
          </a:p>
          <a:p>
            <a:r>
              <a:rPr lang="en-US"/>
              <a:t>&gt; kan interactief </a:t>
            </a:r>
          </a:p>
          <a:p>
            <a:endParaRPr lang="en-US"/>
          </a:p>
          <a:p>
            <a:r>
              <a:rPr lang="en-US"/>
              <a:t>4. Energieloket kennissessies - 20 min - opdelen in groepen</a:t>
            </a:r>
          </a:p>
          <a:p>
            <a:endParaRPr lang="en-US"/>
          </a:p>
          <a:p>
            <a:r>
              <a:rPr lang="en-US"/>
              <a:t>5. Verdieping en volgende stap</a:t>
            </a:r>
          </a:p>
          <a:p>
            <a:r>
              <a:rPr lang="en-US"/>
              <a:t>- 20 min – financiering en volgende stap</a:t>
            </a:r>
          </a:p>
          <a:p>
            <a:endParaRPr lang="en-US"/>
          </a:p>
          <a:p>
            <a:r>
              <a:rPr lang="en-US"/>
              <a:t>6. Drankje en napraten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7775" y="512763"/>
            <a:ext cx="41084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/>
          </a:p>
          <a:p>
            <a:r>
              <a:rPr lang="en-US"/>
              <a:t>1. Even voorstellen - 10 minuten (voorstellen ESFV en Buurtcommissie)</a:t>
            </a:r>
          </a:p>
          <a:p>
            <a:endParaRPr lang="en-US"/>
          </a:p>
          <a:p>
            <a:r>
              <a:rPr lang="en-US"/>
              <a:t>2. Jullie buurt - 15 minuten (wat weten we van de wijk), inclusief update vanuit de gemeente</a:t>
            </a:r>
          </a:p>
          <a:p>
            <a:endParaRPr lang="en-US"/>
          </a:p>
          <a:p>
            <a:r>
              <a:rPr lang="en-US"/>
              <a:t>3. Jullie behoefte - 15 minuten</a:t>
            </a:r>
          </a:p>
          <a:p>
            <a:r>
              <a:rPr lang="en-US"/>
              <a:t>&gt; kan interactief </a:t>
            </a:r>
          </a:p>
          <a:p>
            <a:endParaRPr lang="en-US"/>
          </a:p>
          <a:p>
            <a:r>
              <a:rPr lang="en-US"/>
              <a:t>4. Energieloket kennissessies - 20 min - opdelen in groepen</a:t>
            </a:r>
          </a:p>
          <a:p>
            <a:endParaRPr lang="en-US"/>
          </a:p>
          <a:p>
            <a:r>
              <a:rPr lang="en-US"/>
              <a:t>5. Verdieping en volgende stap</a:t>
            </a:r>
          </a:p>
          <a:p>
            <a:r>
              <a:rPr lang="en-US"/>
              <a:t>- 20 min – financiering en volgende stap</a:t>
            </a:r>
          </a:p>
          <a:p>
            <a:endParaRPr lang="en-US"/>
          </a:p>
          <a:p>
            <a:r>
              <a:rPr lang="en-US"/>
              <a:t>6. Drankje en napraten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/>
          </a:p>
          <a:p>
            <a:r>
              <a:rPr lang="en-US"/>
              <a:t>1. Even voorstellen - 10 minuten (voorstellen ESFV en Buurtcommissie)</a:t>
            </a:r>
          </a:p>
          <a:p>
            <a:endParaRPr lang="en-US"/>
          </a:p>
          <a:p>
            <a:r>
              <a:rPr lang="en-US"/>
              <a:t>2. Jullie buurt - 15 minuten (wat weten we van de wijk), inclusief update vanuit de gemeente</a:t>
            </a:r>
          </a:p>
          <a:p>
            <a:endParaRPr lang="en-US"/>
          </a:p>
          <a:p>
            <a:r>
              <a:rPr lang="en-US"/>
              <a:t>3. Jullie behoefte - 15 minuten</a:t>
            </a:r>
          </a:p>
          <a:p>
            <a:r>
              <a:rPr lang="en-US"/>
              <a:t>&gt; kan interactief </a:t>
            </a:r>
          </a:p>
          <a:p>
            <a:endParaRPr lang="en-US"/>
          </a:p>
          <a:p>
            <a:r>
              <a:rPr lang="en-US"/>
              <a:t>4. Energieloket kennissessies - 20 min - opdelen in groepen</a:t>
            </a:r>
          </a:p>
          <a:p>
            <a:endParaRPr lang="en-US"/>
          </a:p>
          <a:p>
            <a:r>
              <a:rPr lang="en-US"/>
              <a:t>5. Verdieping en volgende stap</a:t>
            </a:r>
          </a:p>
          <a:p>
            <a:r>
              <a:rPr lang="en-US"/>
              <a:t>- 20 min – financiering en volgende stap</a:t>
            </a:r>
          </a:p>
          <a:p>
            <a:endParaRPr lang="en-US"/>
          </a:p>
          <a:p>
            <a:r>
              <a:rPr lang="en-US"/>
              <a:t>6. Drankje en napraten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E8861-ED75-FEF9-F738-AA6FA4F76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E6E3E36-2946-B8F3-46F8-B4EE70DADB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571400A-61DC-D07D-1B27-26151A2C5F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9DBB5CA-C07D-DF6E-07AE-308F1E2681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67AD19-75A1-4426-B893-EB3CA6D8050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5102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800" kern="100">
                <a:effectLst/>
                <a:highlight>
                  <a:srgbClr val="FFFF00"/>
                </a:highlight>
                <a:ea typeface="Aptos"/>
                <a:cs typeface="Times New Roman" panose="02020603050405020304" pitchFamily="18" charset="0"/>
              </a:rPr>
              <a:t>Ik ben </a:t>
            </a:r>
            <a:r>
              <a:rPr lang="nl-NL" sz="1800" b="1" kern="100">
                <a:effectLst/>
                <a:highlight>
                  <a:srgbClr val="FFFF00"/>
                </a:highlight>
                <a:ea typeface="Aptos"/>
                <a:cs typeface="Times New Roman" panose="02020603050405020304" pitchFamily="18" charset="0"/>
              </a:rPr>
              <a:t>Gone van Gorsel</a:t>
            </a:r>
            <a:r>
              <a:rPr lang="nl-NL" sz="1800" kern="100">
                <a:effectLst/>
                <a:highlight>
                  <a:srgbClr val="FFFF00"/>
                </a:highlight>
                <a:ea typeface="Aptos"/>
                <a:cs typeface="Times New Roman" panose="02020603050405020304" pitchFamily="18" charset="0"/>
              </a:rPr>
              <a:t>, directeur van </a:t>
            </a:r>
            <a:r>
              <a:rPr lang="nl-NL" sz="1800" b="1" kern="100">
                <a:effectLst/>
                <a:highlight>
                  <a:srgbClr val="FFFF00"/>
                </a:highlight>
                <a:ea typeface="Aptos"/>
                <a:cs typeface="Times New Roman" panose="02020603050405020304" pitchFamily="18" charset="0"/>
              </a:rPr>
              <a:t>DVvE</a:t>
            </a:r>
            <a:r>
              <a:rPr lang="nl-NL" sz="1800" kern="100">
                <a:effectLst/>
                <a:highlight>
                  <a:srgbClr val="FFFF00"/>
                </a:highlight>
                <a:ea typeface="Aptos"/>
                <a:cs typeface="Times New Roman" panose="02020603050405020304" pitchFamily="18" charset="0"/>
              </a:rPr>
              <a:t>.</a:t>
            </a:r>
            <a:br>
              <a:rPr lang="nl-NL" sz="1800" kern="100">
                <a:effectLst/>
                <a:ea typeface="Aptos"/>
                <a:cs typeface="Times New Roman" panose="02020603050405020304" pitchFamily="18" charset="0"/>
              </a:rPr>
            </a:br>
            <a:r>
              <a:rPr lang="nl-NL" sz="1800" kern="100">
                <a:effectLst/>
                <a:ea typeface="Aptos"/>
                <a:cs typeface="Times New Roman" panose="02020603050405020304" pitchFamily="18" charset="0"/>
              </a:rPr>
              <a:t>Wij werken als onafhankelijke adviseur aan een inclusieve energietransitie, waarin alle VvE’s kunnen meedoen en toewerken naar gezonde, duurzame en toekomstbestendige appartementen.</a:t>
            </a:r>
          </a:p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67AD19-75A1-4426-B893-EB3CA6D8050E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9615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kern="1200">
                <a:solidFill>
                  <a:schemeClr val="tx1"/>
                </a:solidFill>
                <a:effectLst/>
                <a:latin typeface="Montserrat" panose="00000500000000000000" pitchFamily="2" charset="0"/>
                <a:ea typeface="+mn-ea"/>
                <a:cs typeface="+mn-cs"/>
              </a:rPr>
              <a:t>Hier </a:t>
            </a:r>
            <a:r>
              <a:rPr lang="nl-NL" sz="1200" kern="1200" err="1">
                <a:solidFill>
                  <a:schemeClr val="tx1"/>
                </a:solidFill>
                <a:effectLst/>
                <a:latin typeface="Montserrat" panose="00000500000000000000" pitchFamily="2" charset="0"/>
                <a:ea typeface="+mn-ea"/>
                <a:cs typeface="+mn-cs"/>
              </a:rPr>
              <a:t>kunennwe</a:t>
            </a:r>
            <a:r>
              <a:rPr lang="nl-NL" sz="1200" kern="1200">
                <a:solidFill>
                  <a:schemeClr val="tx1"/>
                </a:solidFill>
                <a:effectLst/>
                <a:latin typeface="Montserrat" panose="00000500000000000000" pitchFamily="2" charset="0"/>
                <a:ea typeface="+mn-ea"/>
                <a:cs typeface="+mn-cs"/>
              </a:rPr>
              <a:t> dus verder ingaan op waar de verschillende onderdelen zitten</a:t>
            </a:r>
          </a:p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3544D2-6503-4B51-A312-E0884639CE5A}" type="slidenum">
              <a:rPr lang="nl-NL" smtClean="0"/>
              <a:pPr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4691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GMV225 PPT PROEF 180123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jdelijke aanduiding voor tekst 5"/>
          <p:cNvSpPr>
            <a:spLocks noGrp="1"/>
          </p:cNvSpPr>
          <p:nvPr>
            <p:ph type="body" sz="quarter" idx="10" hasCustomPrompt="1"/>
          </p:nvPr>
        </p:nvSpPr>
        <p:spPr>
          <a:xfrm>
            <a:off x="699791" y="610836"/>
            <a:ext cx="6095812" cy="650174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20" b="0" i="0" cap="none" baseline="0">
                <a:latin typeface="Arial"/>
                <a:cs typeface="Arial"/>
              </a:defRPr>
            </a:lvl1pPr>
          </a:lstStyle>
          <a:p>
            <a:pPr lvl="0"/>
            <a:r>
              <a:rPr lang="nl-NL"/>
              <a:t>Titel pagina</a:t>
            </a: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700617" y="1207666"/>
            <a:ext cx="6754316" cy="586099"/>
          </a:xfrm>
          <a:prstGeom prst="rect">
            <a:avLst/>
          </a:prstGeom>
        </p:spPr>
        <p:txBody>
          <a:bodyPr vert="horz" lIns="0" rIns="0" bIns="0"/>
          <a:lstStyle>
            <a:lvl1pPr marL="0" indent="0">
              <a:spcBef>
                <a:spcPts val="0"/>
              </a:spcBef>
              <a:buNone/>
              <a:defRPr sz="2400" b="0" i="1" baseline="0">
                <a:latin typeface="Arial Italic"/>
                <a:cs typeface="Arial Italic"/>
              </a:defRPr>
            </a:lvl1pPr>
          </a:lstStyle>
          <a:p>
            <a:pPr lvl="0"/>
            <a:r>
              <a:rPr lang="nl-NL"/>
              <a:t>Sub titel pagina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700617" y="2319717"/>
            <a:ext cx="5021067" cy="190837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60" b="0" i="0">
                <a:solidFill>
                  <a:srgbClr val="009EE3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l-NL" b="0" i="0">
                <a:latin typeface="Arial"/>
                <a:cs typeface="Arial"/>
              </a:rPr>
              <a:t>Tekst </a:t>
            </a:r>
            <a:endParaRPr lang="nl-NL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 hasCustomPrompt="1"/>
          </p:nvPr>
        </p:nvSpPr>
        <p:spPr>
          <a:xfrm>
            <a:off x="700617" y="3890011"/>
            <a:ext cx="5021067" cy="1748790"/>
          </a:xfrm>
          <a:prstGeom prst="rect">
            <a:avLst/>
          </a:prstGeom>
        </p:spPr>
        <p:txBody>
          <a:bodyPr vert="horz" lIns="0" tIns="0" rIns="0" bIns="0"/>
          <a:lstStyle>
            <a:lvl1pPr marL="0">
              <a:spcBef>
                <a:spcPts val="0"/>
              </a:spcBef>
              <a:buNone/>
              <a:defRPr sz="1680" b="0" i="0">
                <a:latin typeface="Arial"/>
                <a:cs typeface="Arial"/>
              </a:defRPr>
            </a:lvl1pPr>
          </a:lstStyle>
          <a:p>
            <a:pPr lvl="0"/>
            <a:r>
              <a:rPr lang="nl-NL"/>
              <a:t>Tekst</a:t>
            </a:r>
          </a:p>
        </p:txBody>
      </p:sp>
      <p:sp>
        <p:nvSpPr>
          <p:cNvPr id="10" name="Tijdelijke aanduiding voor tekst 7"/>
          <p:cNvSpPr>
            <a:spLocks noGrp="1"/>
          </p:cNvSpPr>
          <p:nvPr>
            <p:ph type="body" sz="quarter" idx="14" hasCustomPrompt="1"/>
          </p:nvPr>
        </p:nvSpPr>
        <p:spPr>
          <a:xfrm>
            <a:off x="6147825" y="2382255"/>
            <a:ext cx="4974703" cy="3096127"/>
          </a:xfrm>
          <a:prstGeom prst="rect">
            <a:avLst/>
          </a:prstGeom>
        </p:spPr>
        <p:txBody>
          <a:bodyPr vert="horz" lIns="0" tIns="0" rIns="0" bIns="0"/>
          <a:lstStyle>
            <a:lvl1pPr marL="0">
              <a:spcBef>
                <a:spcPts val="0"/>
              </a:spcBef>
              <a:buNone/>
              <a:defRPr sz="1680" b="0" i="0">
                <a:latin typeface="Arial"/>
                <a:cs typeface="Arial"/>
              </a:defRPr>
            </a:lvl1pPr>
          </a:lstStyle>
          <a:p>
            <a:pPr lvl="0"/>
            <a:r>
              <a:rPr lang="nl-NL"/>
              <a:t>Tekst</a:t>
            </a:r>
          </a:p>
        </p:txBody>
      </p:sp>
      <p:sp>
        <p:nvSpPr>
          <p:cNvPr id="11" name="Tijdelijke aanduiding voor tekst 5"/>
          <p:cNvSpPr>
            <a:spLocks noGrp="1"/>
          </p:cNvSpPr>
          <p:nvPr>
            <p:ph type="body" sz="quarter" idx="15" hasCustomPrompt="1"/>
          </p:nvPr>
        </p:nvSpPr>
        <p:spPr>
          <a:xfrm>
            <a:off x="7923018" y="6408810"/>
            <a:ext cx="3680772" cy="617621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20" b="0" i="0" cap="none" baseline="0">
                <a:latin typeface="Arial"/>
                <a:cs typeface="Arial"/>
              </a:defRPr>
            </a:lvl1pPr>
          </a:lstStyle>
          <a:p>
            <a:pPr lvl="0"/>
            <a:r>
              <a:rPr lang="nl-NL"/>
              <a:t>Titel pagina</a:t>
            </a:r>
          </a:p>
        </p:txBody>
      </p:sp>
    </p:spTree>
    <p:extLst>
      <p:ext uri="{BB962C8B-B14F-4D97-AF65-F5344CB8AC3E}">
        <p14:creationId xmlns:p14="http://schemas.microsoft.com/office/powerpoint/2010/main" val="7247762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DD00B-6430-4357-AA5D-074CEC5413FE}" type="datetime1">
              <a:rPr lang="nl-NL" smtClean="0"/>
              <a:t>7-7-2026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EBE5-3537-4F94-9FC6-601B4C25F1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60815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EBE5-3537-4F94-9FC6-601B4C25F1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66276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72CD5-E70D-4B7C-B988-17909F855C43}" type="datetime1">
              <a:rPr lang="nl-NL" smtClean="0"/>
              <a:t>7-7-2026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EBE5-3537-4F94-9FC6-601B4C25F1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79743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3C08D-50DC-4003-A6B9-2FAA937894EC}" type="datetime1">
              <a:rPr lang="nl-NL" smtClean="0"/>
              <a:t>7-7-2026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EBE5-3537-4F94-9FC6-601B4C25F1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3206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31930-FC15-4B50-B234-F545D10DAC7C}" type="datetime1">
              <a:rPr lang="nl-NL" smtClean="0"/>
              <a:t>7-7-2026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EBE5-3537-4F94-9FC6-601B4C25F1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28445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Montserrat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675" y="2576512"/>
            <a:ext cx="3411408" cy="823912"/>
          </a:xfrm>
        </p:spPr>
        <p:txBody>
          <a:bodyPr anchor="b"/>
          <a:lstStyle>
            <a:lvl1pPr marL="0" indent="0">
              <a:buNone/>
              <a:defRPr sz="2400" b="1">
                <a:latin typeface="Montserrat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675" y="3428999"/>
            <a:ext cx="3411408" cy="2760663"/>
          </a:xfrm>
        </p:spPr>
        <p:txBody>
          <a:bodyPr>
            <a:noAutofit/>
          </a:bodyPr>
          <a:lstStyle>
            <a:lvl1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1pPr>
            <a:lvl2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2pPr>
            <a:lvl3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3pPr>
            <a:lvl4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4pPr>
            <a:lvl5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925594" y="2576512"/>
            <a:ext cx="3428206" cy="823912"/>
          </a:xfrm>
        </p:spPr>
        <p:txBody>
          <a:bodyPr anchor="b"/>
          <a:lstStyle>
            <a:lvl1pPr marL="0" indent="0">
              <a:buNone/>
              <a:defRPr sz="2400" b="1">
                <a:latin typeface="Montserrat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925594" y="3428999"/>
            <a:ext cx="3428206" cy="2760663"/>
          </a:xfrm>
        </p:spPr>
        <p:txBody>
          <a:bodyPr>
            <a:noAutofit/>
          </a:bodyPr>
          <a:lstStyle>
            <a:lvl1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1pPr>
            <a:lvl2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2pPr>
            <a:lvl3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3pPr>
            <a:lvl4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4pPr>
            <a:lvl5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ontserrat" panose="00000500000000000000" pitchFamily="2" charset="0"/>
                <a:cs typeface="Poppins" panose="00000500000000000000" pitchFamily="2" charset="0"/>
              </a:defRPr>
            </a:lvl1pPr>
          </a:lstStyle>
          <a:p>
            <a:fld id="{9793E64B-FB16-4CC4-BEA7-7A66EA3E3391}" type="datetime1">
              <a:rPr lang="nl-NL" smtClean="0"/>
              <a:pPr/>
              <a:t>7-7-2026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ontserrat" panose="00000500000000000000" pitchFamily="2" charset="0"/>
                <a:cs typeface="Poppins" panose="00000500000000000000" pitchFamily="2" charset="0"/>
              </a:defRPr>
            </a:lvl1pPr>
          </a:lstStyle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ontserrat" panose="00000500000000000000" pitchFamily="2" charset="0"/>
                <a:cs typeface="Poppins" panose="00000500000000000000" pitchFamily="2" charset="0"/>
              </a:defRPr>
            </a:lvl1pPr>
          </a:lstStyle>
          <a:p>
            <a:fld id="{CC88EBE5-3537-4F94-9FC6-601B4C25F1DE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A6BB20C-B796-E0B3-5CAD-975267D60B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1897" y="2576512"/>
            <a:ext cx="3428206" cy="823912"/>
          </a:xfrm>
        </p:spPr>
        <p:txBody>
          <a:bodyPr anchor="b"/>
          <a:lstStyle>
            <a:lvl1pPr marL="0" indent="0">
              <a:buNone/>
              <a:defRPr sz="2400" b="1">
                <a:latin typeface="Montserrat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DDDC09BB-C015-5637-A3A8-49F0EE54592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81897" y="3428999"/>
            <a:ext cx="3428206" cy="2760663"/>
          </a:xfrm>
        </p:spPr>
        <p:txBody>
          <a:bodyPr>
            <a:noAutofit/>
          </a:bodyPr>
          <a:lstStyle>
            <a:lvl1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1pPr>
            <a:lvl2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2pPr>
            <a:lvl3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3pPr>
            <a:lvl4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4pPr>
            <a:lvl5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358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F6E44-09E5-4917-98FF-4D85096723B7}" type="datetime1">
              <a:rPr lang="nl-NL" smtClean="0"/>
              <a:t>7-7-2026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EBE5-3537-4F94-9FC6-601B4C25F1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9443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E02DE-90D1-48BB-AF34-C90FFEC37052}" type="datetime1">
              <a:rPr lang="nl-NL" smtClean="0"/>
              <a:t>7-7-2026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EBE5-3537-4F94-9FC6-601B4C25F1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7839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0BB18-103C-4EB0-A540-1D44D3D0945A}" type="datetime1">
              <a:rPr lang="nl-NL" smtClean="0"/>
              <a:t>7-7-2026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EBE5-3537-4F94-9FC6-601B4C25F1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24420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784EC-B486-4CDD-BCE0-01ABC5C18564}" type="datetime1">
              <a:rPr lang="nl-NL" smtClean="0"/>
              <a:t>7-7-2026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EBE5-3537-4F94-9FC6-601B4C25F1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6004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4E797-EEF7-4E97-A733-67513B49D430}" type="datetime1">
              <a:rPr lang="nl-NL" smtClean="0"/>
              <a:t>7-7-2026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EBE5-3537-4F94-9FC6-601B4C25F1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389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C9F43-8E6A-43A8-B22F-06C311A4096C}" type="datetime1">
              <a:rPr lang="nl-NL" smtClean="0"/>
              <a:t>7-7-2026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EBE5-3537-4F94-9FC6-601B4C25F1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05934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 userDrawn="1">
  <p:cSld name="Title only 2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744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rgbClr val="005D5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" name="Google Shape;7;p1">
            <a:extLst>
              <a:ext uri="{FF2B5EF4-FFF2-40B4-BE49-F238E27FC236}">
                <a16:creationId xmlns:a16="http://schemas.microsoft.com/office/drawing/2014/main" id="{A52C32A8-9041-BDD0-3A4E-05E563437B4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15600" y="1621766"/>
            <a:ext cx="11360800" cy="4470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B27C"/>
              </a:buClr>
              <a:buSzPts val="1800"/>
              <a:buFont typeface="Montserrat"/>
              <a:buChar char="●"/>
              <a:defRPr sz="1800">
                <a:solidFill>
                  <a:srgbClr val="46B27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65605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GMV225 PPT PROEF 180123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jdelijke aanduiding voor tekst 5"/>
          <p:cNvSpPr>
            <a:spLocks noGrp="1"/>
          </p:cNvSpPr>
          <p:nvPr>
            <p:ph type="body" sz="quarter" idx="10" hasCustomPrompt="1"/>
          </p:nvPr>
        </p:nvSpPr>
        <p:spPr>
          <a:xfrm>
            <a:off x="699791" y="610836"/>
            <a:ext cx="6095812" cy="650174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20" b="0" i="0" cap="none" baseline="0">
                <a:latin typeface="Arial"/>
                <a:cs typeface="Arial"/>
              </a:defRPr>
            </a:lvl1pPr>
          </a:lstStyle>
          <a:p>
            <a:pPr lvl="0"/>
            <a:r>
              <a:rPr lang="nl-NL"/>
              <a:t>Titel pagina</a:t>
            </a: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700617" y="1207666"/>
            <a:ext cx="6754316" cy="586099"/>
          </a:xfrm>
          <a:prstGeom prst="rect">
            <a:avLst/>
          </a:prstGeom>
        </p:spPr>
        <p:txBody>
          <a:bodyPr vert="horz" lIns="0" rIns="0" bIns="0"/>
          <a:lstStyle>
            <a:lvl1pPr marL="0" indent="0">
              <a:spcBef>
                <a:spcPts val="0"/>
              </a:spcBef>
              <a:buNone/>
              <a:defRPr sz="2400" b="0" i="1" baseline="0">
                <a:latin typeface="Arial Italic"/>
                <a:cs typeface="Arial Italic"/>
              </a:defRPr>
            </a:lvl1pPr>
          </a:lstStyle>
          <a:p>
            <a:pPr lvl="0"/>
            <a:r>
              <a:rPr lang="nl-NL"/>
              <a:t>Sub titel pagina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700617" y="2319717"/>
            <a:ext cx="5021067" cy="190837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60" b="0" i="0">
                <a:solidFill>
                  <a:srgbClr val="009EE3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nl-NL" b="0" i="0">
                <a:latin typeface="Arial"/>
                <a:cs typeface="Arial"/>
              </a:rPr>
              <a:t>Tekst </a:t>
            </a:r>
            <a:endParaRPr lang="nl-NL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 hasCustomPrompt="1"/>
          </p:nvPr>
        </p:nvSpPr>
        <p:spPr>
          <a:xfrm>
            <a:off x="700617" y="3890011"/>
            <a:ext cx="5021067" cy="1748790"/>
          </a:xfrm>
          <a:prstGeom prst="rect">
            <a:avLst/>
          </a:prstGeom>
        </p:spPr>
        <p:txBody>
          <a:bodyPr vert="horz" lIns="0" tIns="0" rIns="0" bIns="0"/>
          <a:lstStyle>
            <a:lvl1pPr marL="0">
              <a:spcBef>
                <a:spcPts val="0"/>
              </a:spcBef>
              <a:buNone/>
              <a:defRPr sz="1680" b="0" i="0">
                <a:latin typeface="Arial"/>
                <a:cs typeface="Arial"/>
              </a:defRPr>
            </a:lvl1pPr>
          </a:lstStyle>
          <a:p>
            <a:pPr lvl="0"/>
            <a:r>
              <a:rPr lang="nl-NL"/>
              <a:t>Tekst</a:t>
            </a:r>
          </a:p>
        </p:txBody>
      </p:sp>
      <p:sp>
        <p:nvSpPr>
          <p:cNvPr id="10" name="Tijdelijke aanduiding voor tekst 7"/>
          <p:cNvSpPr>
            <a:spLocks noGrp="1"/>
          </p:cNvSpPr>
          <p:nvPr>
            <p:ph type="body" sz="quarter" idx="14" hasCustomPrompt="1"/>
          </p:nvPr>
        </p:nvSpPr>
        <p:spPr>
          <a:xfrm>
            <a:off x="6147825" y="2382255"/>
            <a:ext cx="4974703" cy="3096127"/>
          </a:xfrm>
          <a:prstGeom prst="rect">
            <a:avLst/>
          </a:prstGeom>
        </p:spPr>
        <p:txBody>
          <a:bodyPr vert="horz" lIns="0" tIns="0" rIns="0" bIns="0"/>
          <a:lstStyle>
            <a:lvl1pPr marL="0">
              <a:spcBef>
                <a:spcPts val="0"/>
              </a:spcBef>
              <a:buNone/>
              <a:defRPr sz="1680" b="0" i="0">
                <a:latin typeface="Arial"/>
                <a:cs typeface="Arial"/>
              </a:defRPr>
            </a:lvl1pPr>
          </a:lstStyle>
          <a:p>
            <a:pPr lvl="0"/>
            <a:r>
              <a:rPr lang="nl-NL"/>
              <a:t>Tekst</a:t>
            </a:r>
          </a:p>
        </p:txBody>
      </p:sp>
      <p:sp>
        <p:nvSpPr>
          <p:cNvPr id="11" name="Tijdelijke aanduiding voor tekst 5"/>
          <p:cNvSpPr>
            <a:spLocks noGrp="1"/>
          </p:cNvSpPr>
          <p:nvPr>
            <p:ph type="body" sz="quarter" idx="15" hasCustomPrompt="1"/>
          </p:nvPr>
        </p:nvSpPr>
        <p:spPr>
          <a:xfrm>
            <a:off x="7923018" y="6408810"/>
            <a:ext cx="3680772" cy="617621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20" b="0" i="0" cap="none" baseline="0">
                <a:latin typeface="Arial"/>
                <a:cs typeface="Arial"/>
              </a:defRPr>
            </a:lvl1pPr>
          </a:lstStyle>
          <a:p>
            <a:pPr lvl="0"/>
            <a:r>
              <a:rPr lang="nl-NL"/>
              <a:t>Titel pagina</a:t>
            </a:r>
          </a:p>
        </p:txBody>
      </p:sp>
    </p:spTree>
    <p:extLst>
      <p:ext uri="{BB962C8B-B14F-4D97-AF65-F5344CB8AC3E}">
        <p14:creationId xmlns:p14="http://schemas.microsoft.com/office/powerpoint/2010/main" val="18009619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E55E13-DCF8-AE44-ED93-A18E438CCE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44EA7F8-666A-97D5-E194-51500A802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1DB7748-5105-F4B9-6654-C293534E2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E0359-A913-45F5-9FF7-E6729B9D955F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E2C8775-90F2-B8A7-BC72-5750764BA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A6E5977-26AA-08A4-C01D-5FE62C94B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FB90-8A36-4098-826E-97F0CDF90C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76219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8EE333-0D54-6DFE-9E89-F7AA34DB6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0099CB3-AA2F-5194-2B0B-8CD5B89B7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3465DC2-44E2-836D-6FDA-84A43B578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E0359-A913-45F5-9FF7-E6729B9D955F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F8E079E-B811-249B-1A6A-1B8FC7A79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BB95775-160E-332D-585D-05ADF8509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FB90-8A36-4098-826E-97F0CDF90C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02960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A12709-82FB-C512-F35E-67FDA769A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D0B64F0-85DE-31F0-2433-16BB55808C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26EF424-041D-7206-5B4C-02DC77BAD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E0359-A913-45F5-9FF7-E6729B9D955F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76503BC-6B90-6F3A-77B7-C29B44662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467AA07-B62F-3B4D-B3B1-0F7C88F64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FB90-8A36-4098-826E-97F0CDF90C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2921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07FB52-C228-69B6-0502-B0D5315D2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AA37B9-0D5E-75E4-097C-3F4EA41217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76B74DD-0870-FD2A-8C09-78367CF2E4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25EE3D8-8329-773D-8315-D4342D680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E0359-A913-45F5-9FF7-E6729B9D955F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BDCD307-E0ED-0A1E-C340-136E6BD3D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B4AB6F9-4979-3DEA-7108-70483DEEA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FB90-8A36-4098-826E-97F0CDF90C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91689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1A5FC7-9B36-1031-BD59-F7DBA361C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3DD9156-720E-B333-B8E4-1E1D2EB60E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FC96E9C-2133-739D-DBF4-AFC323A96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F6C24F0-FA9D-AEFC-56D4-2985935220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81430E1-89E5-7DA8-7CEA-1C665CFC8E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01606B7-8CDB-5F9D-8BDD-1721F3899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E0359-A913-45F5-9FF7-E6729B9D955F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E42D291-D175-85A7-2836-4595DDBC7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5AE0CDF-2CAD-6A1B-66F7-105653DF5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FB90-8A36-4098-826E-97F0CDF90C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66771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08808E-4AE2-9BB5-85B9-8EE763636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C853D2F-7B91-2F21-794E-46DB2DAD3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E0359-A913-45F5-9FF7-E6729B9D955F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BB1A9D1-9240-670F-5F0F-4B9D61F0B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C6E5DB8-BAAF-D8B4-BF4A-2572788FC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FB90-8A36-4098-826E-97F0CDF90C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67754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63E27C1-3E86-F103-53AA-97259235F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E0359-A913-45F5-9FF7-E6729B9D955F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92D2C21-12D2-ADEE-41BA-D5370ADE4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9D1DC24-BD53-E6E7-243F-5BA9EA890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FB90-8A36-4098-826E-97F0CDF90C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93459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4E50C8-C37C-9638-8570-A49BB6FEB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E7FF90D-B52F-A861-1DAC-C4C60BC90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5A50816-8D5E-B365-1467-A6F94695A0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CFF2854-3E86-4C43-C7B3-DEA55E4FA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E0359-A913-45F5-9FF7-E6729B9D955F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24C4C0A-6FC7-C7CF-9952-00F2F8AA6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8415758-A958-81B8-456C-4AAF1B9B2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FB90-8A36-4098-826E-97F0CDF90C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38511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A270BE-2110-FDB9-25C7-02E361695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1D2BC08-56A2-1E22-E5E9-5B2A2A9AEB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6688FD8-D537-54A0-C143-E047E8CC99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225FCFD-8801-A93A-F8A7-7CF34457A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E0359-A913-45F5-9FF7-E6729B9D955F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D5DD79A-2B28-0AC3-00D9-6D876A00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E22CBF6-34D9-1335-0C20-B790BEE7A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FB90-8A36-4098-826E-97F0CDF90C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67376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A6829D-2379-2E63-860E-69AA3E7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674372C-C208-F381-4975-11E40AE8E6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F2A667F-F007-0AD5-EBBC-B44C2A531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E0359-A913-45F5-9FF7-E6729B9D955F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24788D4-E3D6-3882-E005-2243BBF5D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6E81026-17FA-94F0-60B1-4DE2934AB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FB90-8A36-4098-826E-97F0CDF90C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2859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20E0D94-3363-E4E0-629F-6AADBF573A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4A512D0-F92D-31C9-7078-F104390EEE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BB8A7A3-3863-275A-D0E2-F57AEB642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E0359-A913-45F5-9FF7-E6729B9D955F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0241386-E1A1-3044-221F-F2D90113B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3C55BE3-4966-7C4D-DA90-DFE375DFB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FB90-8A36-4098-826E-97F0CDF90C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81965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Montserrat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675" y="2576512"/>
            <a:ext cx="3411408" cy="823912"/>
          </a:xfrm>
        </p:spPr>
        <p:txBody>
          <a:bodyPr anchor="b"/>
          <a:lstStyle>
            <a:lvl1pPr marL="0" indent="0">
              <a:buNone/>
              <a:defRPr sz="2400" b="1">
                <a:latin typeface="Montserrat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675" y="3428999"/>
            <a:ext cx="3411408" cy="2760663"/>
          </a:xfrm>
        </p:spPr>
        <p:txBody>
          <a:bodyPr>
            <a:noAutofit/>
          </a:bodyPr>
          <a:lstStyle>
            <a:lvl1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1pPr>
            <a:lvl2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2pPr>
            <a:lvl3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3pPr>
            <a:lvl4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4pPr>
            <a:lvl5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925594" y="2576512"/>
            <a:ext cx="3428206" cy="823912"/>
          </a:xfrm>
        </p:spPr>
        <p:txBody>
          <a:bodyPr anchor="b"/>
          <a:lstStyle>
            <a:lvl1pPr marL="0" indent="0">
              <a:buNone/>
              <a:defRPr sz="2400" b="1">
                <a:latin typeface="Montserrat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925594" y="3428999"/>
            <a:ext cx="3428206" cy="2760663"/>
          </a:xfrm>
        </p:spPr>
        <p:txBody>
          <a:bodyPr>
            <a:noAutofit/>
          </a:bodyPr>
          <a:lstStyle>
            <a:lvl1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1pPr>
            <a:lvl2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2pPr>
            <a:lvl3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3pPr>
            <a:lvl4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4pPr>
            <a:lvl5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ontserrat" panose="00000500000000000000" pitchFamily="2" charset="0"/>
                <a:cs typeface="Poppins" panose="00000500000000000000" pitchFamily="2" charset="0"/>
              </a:defRPr>
            </a:lvl1pPr>
          </a:lstStyle>
          <a:p>
            <a:fld id="{9793E64B-FB16-4CC4-BEA7-7A66EA3E3391}" type="datetime1">
              <a:rPr lang="nl-NL" smtClean="0"/>
              <a:pPr/>
              <a:t>7-7-2026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ontserrat" panose="00000500000000000000" pitchFamily="2" charset="0"/>
                <a:cs typeface="Poppins" panose="00000500000000000000" pitchFamily="2" charset="0"/>
              </a:defRPr>
            </a:lvl1pPr>
          </a:lstStyle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ontserrat" panose="00000500000000000000" pitchFamily="2" charset="0"/>
                <a:cs typeface="Poppins" panose="00000500000000000000" pitchFamily="2" charset="0"/>
              </a:defRPr>
            </a:lvl1pPr>
          </a:lstStyle>
          <a:p>
            <a:fld id="{CC88EBE5-3537-4F94-9FC6-601B4C25F1DE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A6BB20C-B796-E0B3-5CAD-975267D60B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1897" y="2576512"/>
            <a:ext cx="3428206" cy="823912"/>
          </a:xfrm>
        </p:spPr>
        <p:txBody>
          <a:bodyPr anchor="b"/>
          <a:lstStyle>
            <a:lvl1pPr marL="0" indent="0">
              <a:buNone/>
              <a:defRPr sz="2400" b="1">
                <a:latin typeface="Montserrat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DDDC09BB-C015-5637-A3A8-49F0EE54592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81897" y="3428999"/>
            <a:ext cx="3428206" cy="2760663"/>
          </a:xfrm>
        </p:spPr>
        <p:txBody>
          <a:bodyPr>
            <a:noAutofit/>
          </a:bodyPr>
          <a:lstStyle>
            <a:lvl1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1pPr>
            <a:lvl2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2pPr>
            <a:lvl3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3pPr>
            <a:lvl4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4pPr>
            <a:lvl5pPr>
              <a:defRPr sz="2200">
                <a:latin typeface="Montserrat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76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fld id="{CA953BDC-9EAE-49FE-9892-958C9F845175}" type="datetimeFigureOut">
              <a:rPr lang="de-DE" smtClean="0"/>
              <a:pPr/>
              <a:t>07.07.2026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fld id="{4CD814C8-F66B-4915-9FEC-D62A1DED085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fld id="{093D2252-61C7-4BCC-B30B-2F46A3080630}" type="datetime1">
              <a:rPr lang="nl-NL" smtClean="0"/>
              <a:pPr/>
              <a:t>7-7-2026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fld id="{CC88EBE5-3537-4F94-9FC6-601B4C25F1DE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7" name="Afbeelding 6" descr="Afbeelding met Graphics, symbool, Lettertype, grafische vormgeving&#10;&#10;Automatisch gegenereerde beschrijving">
            <a:extLst>
              <a:ext uri="{FF2B5EF4-FFF2-40B4-BE49-F238E27FC236}">
                <a16:creationId xmlns:a16="http://schemas.microsoft.com/office/drawing/2014/main" id="{F6BC063B-B65F-FA49-25F1-A619443A848B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47" y="5865878"/>
            <a:ext cx="1429588" cy="74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203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88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4E10823-C60A-650C-9B3F-0406C040F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3133C62-B5BA-198E-3C92-1938A172C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3E4D874-A198-B574-DDAE-D4CBC17928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AE0359-A913-45F5-9FF7-E6729B9D955F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6474300-9A58-4D7C-A0CE-3E0F0F50BB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66DF8FA-4112-C149-352A-8EA4A5D67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7BFB90-8A36-4098-826E-97F0CDF90C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4231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duurzaamveenendaal.nl/" TargetMode="Externa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0.png"/><Relationship Id="rId5" Type="http://schemas.openxmlformats.org/officeDocument/2006/relationships/image" Target="../media/image5.jpeg"/><Relationship Id="rId4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eenwarmte.nl/" TargetMode="External"/><Relationship Id="rId2" Type="http://schemas.openxmlformats.org/officeDocument/2006/relationships/hyperlink" Target="http://www.duurzaamveenendaal.nl/" TargetMode="Externa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duurzaamveenendaal.nl/advies/vve-verduurzamen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1D64DDD2-6E6A-834B-2B6D-526CDE7C554D}"/>
              </a:ext>
            </a:extLst>
          </p:cNvPr>
          <p:cNvSpPr/>
          <p:nvPr/>
        </p:nvSpPr>
        <p:spPr>
          <a:xfrm>
            <a:off x="829056" y="5509261"/>
            <a:ext cx="1609344" cy="8829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2960"/>
            <a:endParaRPr lang="nl-NL" sz="1620">
              <a:solidFill>
                <a:prstClr val="white"/>
              </a:solidFill>
              <a:latin typeface="Montserrat" panose="00000500000000000000" pitchFamily="2" charset="0"/>
            </a:endParaRP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0B8B6C80-F07E-4129-AACD-B6C980C93AEB}"/>
              </a:ext>
            </a:extLst>
          </p:cNvPr>
          <p:cNvGrpSpPr/>
          <p:nvPr/>
        </p:nvGrpSpPr>
        <p:grpSpPr>
          <a:xfrm>
            <a:off x="284543" y="882966"/>
            <a:ext cx="10866046" cy="5632136"/>
            <a:chOff x="-6415377" y="0"/>
            <a:chExt cx="13354602" cy="6921434"/>
          </a:xfrm>
        </p:grpSpPr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F3503E93-F236-42C2-911C-BC5D6FE8DB45}"/>
                </a:ext>
              </a:extLst>
            </p:cNvPr>
            <p:cNvSpPr/>
            <p:nvPr/>
          </p:nvSpPr>
          <p:spPr>
            <a:xfrm>
              <a:off x="1614115" y="0"/>
              <a:ext cx="5325110" cy="629686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82296" tIns="41148" rIns="82296" bIns="41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822960"/>
              <a:endParaRPr lang="nl-NL" sz="1620">
                <a:solidFill>
                  <a:prstClr val="white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10BCFF5C-C6D5-4237-AD43-B7B541FD6CC9}"/>
                </a:ext>
              </a:extLst>
            </p:cNvPr>
            <p:cNvSpPr/>
            <p:nvPr/>
          </p:nvSpPr>
          <p:spPr>
            <a:xfrm>
              <a:off x="1398361" y="3817822"/>
              <a:ext cx="3516240" cy="29209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82296" tIns="41148" rIns="82296" bIns="41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822960"/>
              <a:endParaRPr lang="nl-NL" sz="1620">
                <a:solidFill>
                  <a:prstClr val="white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43C388E0-1173-4315-9D35-5801EDA8F95E}"/>
                </a:ext>
              </a:extLst>
            </p:cNvPr>
            <p:cNvSpPr/>
            <p:nvPr/>
          </p:nvSpPr>
          <p:spPr>
            <a:xfrm>
              <a:off x="2189980" y="633195"/>
              <a:ext cx="4183088" cy="62882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82296" tIns="41148" rIns="82296" bIns="41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822960"/>
              <a:endParaRPr lang="nl-NL" sz="1620">
                <a:solidFill>
                  <a:prstClr val="white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E4C691B4-1E47-4CDE-B169-DCFA8C76BFE7}"/>
                </a:ext>
              </a:extLst>
            </p:cNvPr>
            <p:cNvSpPr/>
            <p:nvPr/>
          </p:nvSpPr>
          <p:spPr>
            <a:xfrm>
              <a:off x="-6415377" y="3286327"/>
              <a:ext cx="7463334" cy="531495"/>
            </a:xfrm>
            <a:prstGeom prst="rect">
              <a:avLst/>
            </a:prstGeom>
            <a:solidFill>
              <a:srgbClr val="7DCA6A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82296" tIns="41148" rIns="82296" bIns="41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822960"/>
              <a:endParaRPr lang="nl-NL" sz="1620">
                <a:solidFill>
                  <a:prstClr val="white"/>
                </a:solidFill>
                <a:latin typeface="Montserrat" panose="00000500000000000000" pitchFamily="2" charset="0"/>
              </a:endParaRPr>
            </a:p>
          </p:txBody>
        </p:sp>
        <p:pic>
          <p:nvPicPr>
            <p:cNvPr id="17" name="Afbeelding 16" descr="Afbeelding met kleding, persoon, vrouw, mensen&#10;&#10;Automatisch gegenereerde beschrijving">
              <a:extLst>
                <a:ext uri="{FF2B5EF4-FFF2-40B4-BE49-F238E27FC236}">
                  <a16:creationId xmlns:a16="http://schemas.microsoft.com/office/drawing/2014/main" id="{0E626C5B-21CB-4C39-8888-FCF085DAB8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38" t="5297" r="31560" b="99"/>
            <a:stretch>
              <a:fillRect/>
            </a:stretch>
          </p:blipFill>
          <p:spPr bwMode="auto">
            <a:xfrm>
              <a:off x="3757599" y="3700364"/>
              <a:ext cx="2143658" cy="259986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8" name="Afbeelding 17" descr="Afbeelding met kleding, persoon, muur, overdekt&#10;&#10;Automatisch gegenereerde beschrijving">
              <a:extLst>
                <a:ext uri="{FF2B5EF4-FFF2-40B4-BE49-F238E27FC236}">
                  <a16:creationId xmlns:a16="http://schemas.microsoft.com/office/drawing/2014/main" id="{B1A9772D-FC0C-4391-9590-DD15300302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652082" y="1083721"/>
              <a:ext cx="3249175" cy="21661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B6C7844C-CC8F-41A5-B626-15FB513502A4}"/>
                </a:ext>
              </a:extLst>
            </p:cNvPr>
            <p:cNvSpPr/>
            <p:nvPr/>
          </p:nvSpPr>
          <p:spPr>
            <a:xfrm rot="19135624">
              <a:off x="745013" y="2926048"/>
              <a:ext cx="506095" cy="9339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82296" tIns="41148" rIns="82296" bIns="41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822960"/>
              <a:endParaRPr lang="nl-NL" sz="1620">
                <a:solidFill>
                  <a:prstClr val="white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3" name="Ondertitel 2">
            <a:extLst>
              <a:ext uri="{FF2B5EF4-FFF2-40B4-BE49-F238E27FC236}">
                <a16:creationId xmlns:a16="http://schemas.microsoft.com/office/drawing/2014/main" id="{B7660452-87F8-4653-83D3-2EC2A49B4D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2387" y="4372723"/>
            <a:ext cx="4083191" cy="1723128"/>
          </a:xfrm>
        </p:spPr>
        <p:txBody>
          <a:bodyPr>
            <a:normAutofit/>
          </a:bodyPr>
          <a:lstStyle/>
          <a:p>
            <a:pPr algn="l"/>
            <a:r>
              <a:rPr lang="nl-NL" sz="3240" b="1">
                <a:cs typeface="Poppins" panose="00000500000000000000" pitchFamily="2" charset="0"/>
              </a:rPr>
              <a:t>Informatieavond</a:t>
            </a:r>
          </a:p>
          <a:p>
            <a:pPr algn="l"/>
            <a:r>
              <a:rPr lang="nl-NL" sz="3240" b="1">
                <a:cs typeface="Poppins" panose="00000500000000000000" pitchFamily="2" charset="0"/>
              </a:rPr>
              <a:t>voor VvE’s</a:t>
            </a:r>
          </a:p>
        </p:txBody>
      </p:sp>
      <p:pic>
        <p:nvPicPr>
          <p:cNvPr id="5" name="Afbeelding 4" descr="Afbeelding met Graphics, symbool, Lettertype, grafische vormgeving&#10;&#10;Automatisch gegenereerde beschrijving">
            <a:extLst>
              <a:ext uri="{FF2B5EF4-FFF2-40B4-BE49-F238E27FC236}">
                <a16:creationId xmlns:a16="http://schemas.microsoft.com/office/drawing/2014/main" id="{7734AD3F-6E40-401F-91A7-4B0E0E6829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388" y="2080096"/>
            <a:ext cx="2369171" cy="1231915"/>
          </a:xfrm>
          <a:prstGeom prst="rect">
            <a:avLst/>
          </a:prstGeom>
        </p:spPr>
      </p:pic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32CB8160-6B4A-5C6C-1B71-965355D5C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22960"/>
            <a:fld id="{CC88EBE5-3537-4F94-9FC6-601B4C25F1DE}" type="slidenum">
              <a:rPr lang="nl-NL">
                <a:solidFill>
                  <a:prstClr val="black">
                    <a:tint val="82000"/>
                  </a:prstClr>
                </a:solidFill>
              </a:rPr>
              <a:pPr defTabSz="822960"/>
              <a:t>1</a:t>
            </a:fld>
            <a:endParaRPr lang="nl-NL">
              <a:solidFill>
                <a:prstClr val="black">
                  <a:tint val="82000"/>
                </a:prstClr>
              </a:solidFill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962EC8DC-9459-2B94-9C7D-526486F8D4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8" t="28651" r="18368" b="16178"/>
          <a:stretch>
            <a:fillRect/>
          </a:stretch>
        </p:blipFill>
        <p:spPr bwMode="auto">
          <a:xfrm>
            <a:off x="6845720" y="4878591"/>
            <a:ext cx="1370866" cy="118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ep 14">
            <a:extLst>
              <a:ext uri="{FF2B5EF4-FFF2-40B4-BE49-F238E27FC236}">
                <a16:creationId xmlns:a16="http://schemas.microsoft.com/office/drawing/2014/main" id="{9E4F50CB-0E77-438C-65F4-F2912F380CB8}"/>
              </a:ext>
            </a:extLst>
          </p:cNvPr>
          <p:cNvGrpSpPr/>
          <p:nvPr/>
        </p:nvGrpSpPr>
        <p:grpSpPr>
          <a:xfrm>
            <a:off x="7765705" y="1941213"/>
            <a:ext cx="2451578" cy="1418180"/>
            <a:chOff x="6968664" y="818895"/>
            <a:chExt cx="2723976" cy="1575756"/>
          </a:xfrm>
        </p:grpSpPr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686CBD81-BDA6-67A6-3709-518BE4575FD8}"/>
                </a:ext>
              </a:extLst>
            </p:cNvPr>
            <p:cNvSpPr/>
            <p:nvPr/>
          </p:nvSpPr>
          <p:spPr>
            <a:xfrm>
              <a:off x="6968664" y="818895"/>
              <a:ext cx="2723976" cy="1575756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2960"/>
              <a:endParaRPr lang="nl-NL" sz="1620">
                <a:solidFill>
                  <a:prstClr val="white"/>
                </a:solidFill>
                <a:latin typeface="Aptos" panose="020B0004020202020204"/>
              </a:endParaRPr>
            </a:p>
          </p:txBody>
        </p:sp>
        <p:sp>
          <p:nvSpPr>
            <p:cNvPr id="10" name="Tekstvak 9">
              <a:extLst>
                <a:ext uri="{FF2B5EF4-FFF2-40B4-BE49-F238E27FC236}">
                  <a16:creationId xmlns:a16="http://schemas.microsoft.com/office/drawing/2014/main" id="{706BC77F-9904-1A3E-AD37-7924B617A3D2}"/>
                </a:ext>
              </a:extLst>
            </p:cNvPr>
            <p:cNvSpPr txBox="1"/>
            <p:nvPr/>
          </p:nvSpPr>
          <p:spPr>
            <a:xfrm>
              <a:off x="7695393" y="1120214"/>
              <a:ext cx="1270519" cy="1210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822960"/>
              <a:r>
                <a:rPr lang="nl-NL" sz="1620">
                  <a:solidFill>
                    <a:prstClr val="white"/>
                  </a:solidFill>
                  <a:latin typeface="Aptos" panose="020B0004020202020204"/>
                </a:rPr>
                <a:t>Foto’s </a:t>
              </a:r>
              <a:r>
                <a:rPr lang="nl-NL" sz="1620" err="1">
                  <a:solidFill>
                    <a:prstClr val="white"/>
                  </a:solidFill>
                  <a:latin typeface="Aptos" panose="020B0004020202020204"/>
                </a:rPr>
                <a:t>VvEs</a:t>
              </a:r>
              <a:r>
                <a:rPr lang="nl-NL" sz="1620">
                  <a:solidFill>
                    <a:prstClr val="white"/>
                  </a:solidFill>
                  <a:latin typeface="Aptos" panose="020B0004020202020204"/>
                </a:rPr>
                <a:t> uit de gemeente</a:t>
              </a:r>
            </a:p>
          </p:txBody>
        </p:sp>
      </p:grp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2E378F1F-F4EB-B67D-5DCB-79ED2C4B3D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33566" y="2006024"/>
            <a:ext cx="2307492" cy="1302772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EFCE3904-8C96-1D88-5DFD-106E0455A9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82177" y="2419880"/>
            <a:ext cx="2341514" cy="88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66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7EC5C8-66E7-A800-734C-85DC219D1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E6751BC7-0793-2069-557D-A0126A2E2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29000"/>
            <a:ext cx="10515600" cy="1872001"/>
          </a:xfrm>
        </p:spPr>
        <p:txBody>
          <a:bodyPr anchor="b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nl-NL" sz="5400" b="1">
                <a:cs typeface="Poppins" panose="00000500000000000000" pitchFamily="2" charset="0"/>
              </a:rPr>
              <a:t>Uitdagingen aanpakken </a:t>
            </a:r>
            <a:br>
              <a:rPr lang="nl-NL" sz="5400" b="1">
                <a:cs typeface="Poppins" panose="00000500000000000000" pitchFamily="2" charset="0"/>
              </a:rPr>
            </a:br>
            <a:r>
              <a:rPr lang="nl-NL" sz="5400" b="1">
                <a:cs typeface="Poppins" panose="00000500000000000000" pitchFamily="2" charset="0"/>
              </a:rPr>
              <a:t>met een helder proces:</a:t>
            </a:r>
            <a:br>
              <a:rPr lang="nl-NL" sz="5400" b="1">
                <a:cs typeface="Poppins" panose="00000500000000000000" pitchFamily="2" charset="0"/>
              </a:rPr>
            </a:br>
            <a:r>
              <a:rPr lang="nl-NL" sz="5400" b="1">
                <a:cs typeface="Poppins" panose="00000500000000000000" pitchFamily="2" charset="0"/>
              </a:rPr>
              <a:t>het VvE aanbod</a:t>
            </a:r>
            <a:endParaRPr lang="nl-NL" sz="2800" b="1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99D8FA5-C01E-6EEC-7A5C-1FB3B03AE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1F228553-5D69-7370-2894-A6DA60B03CC1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j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818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30C6B-F588-E6EC-F8FA-8BC796B4A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C911C930-EBF4-7467-35CE-E6C299C0F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136" y="169382"/>
            <a:ext cx="8206967" cy="1310474"/>
          </a:xfrm>
        </p:spPr>
        <p:txBody>
          <a:bodyPr>
            <a:normAutofit/>
          </a:bodyPr>
          <a:lstStyle/>
          <a:p>
            <a:r>
              <a:rPr lang="nl-NL" sz="3200" b="1">
                <a:latin typeface="Poppins"/>
                <a:cs typeface="Poppins"/>
              </a:rPr>
              <a:t>Het VvE-aanbod</a:t>
            </a:r>
            <a:endParaRPr lang="nl-NL" sz="320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C87927C-7B0A-57EA-EFC9-8A1B5FBAE0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088573"/>
              </p:ext>
            </p:extLst>
          </p:nvPr>
        </p:nvGraphicFramePr>
        <p:xfrm>
          <a:off x="649821" y="1228582"/>
          <a:ext cx="11082104" cy="5460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2018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BF1C8-EC7E-13E7-F4BE-BD4B0CACF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inhoud 8" descr="Afbeelding met tekst, schermopname, diagram&#10;&#10;Door AI gegenereerde inhoud is mogelijk onjuist.">
            <a:extLst>
              <a:ext uri="{FF2B5EF4-FFF2-40B4-BE49-F238E27FC236}">
                <a16:creationId xmlns:a16="http://schemas.microsoft.com/office/drawing/2014/main" id="{EF4FB5D0-9736-8F7C-A323-0D867A5A48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5" r="852" b="2713"/>
          <a:stretch>
            <a:fillRect/>
          </a:stretch>
        </p:blipFill>
        <p:spPr>
          <a:xfrm>
            <a:off x="3840462" y="1284491"/>
            <a:ext cx="7944591" cy="4801845"/>
          </a:xfrm>
          <a:prstGeom prst="rect">
            <a:avLst/>
          </a:prstGeom>
          <a:noFill/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869A8D2-9E15-EF4D-C637-CCD7E21C3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97748536-B769-A4C2-A51B-5E9C084B9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sz="2800" b="1">
                <a:latin typeface="Montserrat" panose="00000500000000000000" pitchFamily="2" charset="0"/>
                <a:cs typeface="Poppins" panose="00000500000000000000" pitchFamily="2" charset="0"/>
              </a:rPr>
              <a:t>Het VvE-aanbod, de 4 onderdelen:</a:t>
            </a:r>
          </a:p>
        </p:txBody>
      </p:sp>
      <p:pic>
        <p:nvPicPr>
          <p:cNvPr id="2" name="Afbeelding 1" descr="Afbeelding met Graphics, symbool, Lettertype, grafische vormgeving&#10;&#10;Automatisch gegenereerde beschrijving">
            <a:extLst>
              <a:ext uri="{FF2B5EF4-FFF2-40B4-BE49-F238E27FC236}">
                <a16:creationId xmlns:a16="http://schemas.microsoft.com/office/drawing/2014/main" id="{9C934D97-9E6C-32BB-C880-B51B847224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47" y="5865878"/>
            <a:ext cx="1429588" cy="743353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EAFA0C5B-61F9-C7EB-2306-1642960299CD}"/>
              </a:ext>
            </a:extLst>
          </p:cNvPr>
          <p:cNvSpPr txBox="1"/>
          <p:nvPr/>
        </p:nvSpPr>
        <p:spPr>
          <a:xfrm>
            <a:off x="838200" y="1946477"/>
            <a:ext cx="325004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nl-NL" sz="2000" b="1">
                <a:solidFill>
                  <a:prstClr val="black"/>
                </a:solidFill>
                <a:highlight>
                  <a:srgbClr val="9ECADE"/>
                </a:highlight>
                <a:latin typeface="Montserrat" panose="00000500000000000000" pitchFamily="2" charset="0"/>
                <a:cs typeface="Poppins" panose="00000500000000000000" pitchFamily="2" charset="0"/>
              </a:rPr>
              <a:t>I</a:t>
            </a:r>
            <a:r>
              <a:rPr kumimoji="0" lang="nl-NL" sz="2000" b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9ECADE"/>
                </a:highlight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ntake</a:t>
            </a:r>
            <a:r>
              <a:rPr kumimoji="0" lang="nl-NL" sz="2000" b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9ECADE"/>
                </a:highlight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, gesprek en </a:t>
            </a:r>
            <a:r>
              <a:rPr kumimoji="0" lang="nl-NL" sz="2000" b="1" u="none" strike="noStrike" kern="1200" cap="none" spc="0" normalizeH="0" baseline="0" noProof="0">
                <a:ln>
                  <a:noFill/>
                </a:ln>
                <a:effectLst/>
                <a:highlight>
                  <a:srgbClr val="9ECADE"/>
                </a:highlight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oriëntatiescan </a:t>
            </a:r>
            <a:br>
              <a:rPr kumimoji="0" lang="nl-NL" sz="2000" b="1" u="none" strike="noStrike" kern="1200" cap="none" spc="0" normalizeH="0" baseline="0" noProof="0">
                <a:ln>
                  <a:noFill/>
                </a:ln>
                <a:effectLst/>
                <a:highlight>
                  <a:srgbClr val="9ECADE"/>
                </a:highlight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</a:br>
            <a:endParaRPr kumimoji="0" lang="nl-NL" sz="2000" b="1" u="none" strike="noStrike" kern="1200" cap="none" spc="0" normalizeH="0" baseline="0" noProof="0">
              <a:ln>
                <a:noFill/>
              </a:ln>
              <a:effectLst/>
              <a:highlight>
                <a:srgbClr val="9ECADE"/>
              </a:highlight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kumimoji="0" lang="nl-NL" sz="2000" b="1" u="none" strike="noStrike" kern="1200" cap="none" spc="0" normalizeH="0" baseline="0" noProof="0">
                <a:ln>
                  <a:noFill/>
                </a:ln>
                <a:effectLst/>
                <a:highlight>
                  <a:srgbClr val="7BC5D4"/>
                </a:highlight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Cursus voor bewoners</a:t>
            </a:r>
            <a:br>
              <a:rPr kumimoji="0" lang="nl-NL" sz="2000" b="1" u="none" strike="noStrike" kern="1200" cap="none" spc="0" normalizeH="0" baseline="0" noProof="0">
                <a:ln>
                  <a:noFill/>
                </a:ln>
                <a:effectLst/>
                <a:highlight>
                  <a:srgbClr val="7BC5D4"/>
                </a:highlight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</a:br>
            <a:r>
              <a:rPr kumimoji="0" lang="nl-NL" sz="2000" b="1" u="none" strike="noStrike" kern="1200" cap="none" spc="0" normalizeH="0" baseline="0" noProof="0">
                <a:ln>
                  <a:noFill/>
                </a:ln>
                <a:effectLst/>
                <a:highlight>
                  <a:srgbClr val="7BC5D4"/>
                </a:highlight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kumimoji="0" lang="nl-NL" sz="2000" b="1" u="none" strike="noStrike" kern="1200" cap="none" spc="0" normalizeH="0" baseline="0" noProof="0">
                <a:ln>
                  <a:noFill/>
                </a:ln>
                <a:effectLst/>
                <a:highlight>
                  <a:srgbClr val="70BC7B"/>
                </a:highlight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Begeleiding tijdens het traject </a:t>
            </a:r>
            <a:br>
              <a:rPr kumimoji="0" lang="nl-NL" sz="2000" b="1" u="none" strike="noStrike" kern="1200" cap="none" spc="0" normalizeH="0" baseline="0" noProof="0">
                <a:ln>
                  <a:noFill/>
                </a:ln>
                <a:effectLst/>
                <a:highlight>
                  <a:srgbClr val="70BC7B"/>
                </a:highlight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</a:br>
            <a:endParaRPr kumimoji="0" lang="nl-NL" sz="2000" b="1" u="none" strike="noStrike" kern="1200" cap="none" spc="0" normalizeH="0" baseline="0" noProof="0">
              <a:ln>
                <a:noFill/>
              </a:ln>
              <a:effectLst/>
              <a:highlight>
                <a:srgbClr val="70BC7B"/>
              </a:highlight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kumimoji="0" lang="nl-NL" sz="2000" b="1" u="none" strike="noStrike" kern="1200" cap="none" spc="0" normalizeH="0" baseline="0" noProof="0">
                <a:ln>
                  <a:noFill/>
                </a:ln>
                <a:effectLst/>
                <a:highlight>
                  <a:srgbClr val="2A7F36"/>
                </a:highlight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  <a:r>
              <a:rPr kumimoji="0" lang="nl-NL" sz="2000" b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2A7F36"/>
                </a:highlight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Subsidie voor maatregelen </a:t>
            </a:r>
          </a:p>
        </p:txBody>
      </p:sp>
    </p:spTree>
    <p:extLst>
      <p:ext uri="{BB962C8B-B14F-4D97-AF65-F5344CB8AC3E}">
        <p14:creationId xmlns:p14="http://schemas.microsoft.com/office/powerpoint/2010/main" val="785446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2F834-63DC-C307-EEB1-5D7A23BCB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051E7B6-4F95-E207-D476-3FF2E25AA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b="1">
                <a:cs typeface="Poppins" panose="00000500000000000000" pitchFamily="2" charset="0"/>
              </a:rPr>
              <a:t>Voor wie is het</a:t>
            </a:r>
            <a:r>
              <a:rPr lang="nl-NL" sz="2800" b="1">
                <a:latin typeface="Montserrat" panose="00000500000000000000" pitchFamily="2" charset="0"/>
                <a:cs typeface="Poppins" panose="00000500000000000000" pitchFamily="2" charset="0"/>
              </a:rPr>
              <a:t> VvE-aanbod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3495CBFF-4D04-D24D-0571-EA56B1A914D2}"/>
              </a:ext>
            </a:extLst>
          </p:cNvPr>
          <p:cNvSpPr txBox="1">
            <a:spLocks/>
          </p:cNvSpPr>
          <p:nvPr/>
        </p:nvSpPr>
        <p:spPr>
          <a:xfrm>
            <a:off x="838201" y="1835893"/>
            <a:ext cx="507669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Voor kleine en grote VvE’s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Voor VvE’s &gt; 50% eigenaar/bewoner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Voor VvE’s met appartementswaarde die ligt onder gemiddelde WOZ of NHG grens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Voor VvE’s met slechte isolatie: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Energielabel D of lager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2 slecht geïsoleerde bouwdelen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nl-NL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pic>
        <p:nvPicPr>
          <p:cNvPr id="11" name="Afbeelding 10" descr="Afbeelding met Graphics, symbool, Lettertype, grafische vormgeving&#10;&#10;Automatisch gegenereerde beschrijving">
            <a:extLst>
              <a:ext uri="{FF2B5EF4-FFF2-40B4-BE49-F238E27FC236}">
                <a16:creationId xmlns:a16="http://schemas.microsoft.com/office/drawing/2014/main" id="{F46E33C0-09CA-1298-C583-6CA4D0CAC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47" y="5865878"/>
            <a:ext cx="1429588" cy="743353"/>
          </a:xfrm>
          <a:prstGeom prst="rect">
            <a:avLst/>
          </a:prstGeom>
        </p:spPr>
      </p:pic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7DBBF20C-31BC-F130-4BE6-DEBCC0089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1D264A-42DA-996E-A3E3-092DFB30C0C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431" b="2963"/>
          <a:stretch>
            <a:fillRect/>
          </a:stretch>
        </p:blipFill>
        <p:spPr>
          <a:xfrm>
            <a:off x="6660289" y="1027906"/>
            <a:ext cx="4806637" cy="400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200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7F42A-0F7F-2AF4-855A-5DDAA7579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D5BAE7AE-3E5A-D78A-20F0-63EA43E8168F}"/>
              </a:ext>
            </a:extLst>
          </p:cNvPr>
          <p:cNvSpPr/>
          <p:nvPr/>
        </p:nvSpPr>
        <p:spPr>
          <a:xfrm>
            <a:off x="-104775" y="-85725"/>
            <a:ext cx="12411075" cy="71247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DAAAC770-FB8E-73C9-CB71-3224A5C28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29000"/>
            <a:ext cx="10515600" cy="1872001"/>
          </a:xfrm>
        </p:spPr>
        <p:txBody>
          <a:bodyPr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nl-NL" sz="5400" b="1">
                <a:cs typeface="Poppins" panose="00000500000000000000" pitchFamily="2" charset="0"/>
              </a:rPr>
              <a:t>Maar… w</a:t>
            </a:r>
            <a:r>
              <a:rPr lang="nl-NL" sz="5400" b="1">
                <a:latin typeface="Montserrat" panose="00000500000000000000" pitchFamily="2" charset="0"/>
                <a:cs typeface="Poppins" panose="00000500000000000000" pitchFamily="2" charset="0"/>
              </a:rPr>
              <a:t>aar beginnen we? </a:t>
            </a:r>
            <a:br>
              <a:rPr lang="nl-NL" sz="5400" b="1">
                <a:latin typeface="Montserrat" panose="00000500000000000000" pitchFamily="2" charset="0"/>
                <a:cs typeface="Poppins" panose="00000500000000000000" pitchFamily="2" charset="0"/>
              </a:rPr>
            </a:br>
            <a:r>
              <a:rPr lang="nl-NL" sz="5400" b="1">
                <a:latin typeface="Montserrat" panose="00000500000000000000" pitchFamily="2" charset="0"/>
                <a:cs typeface="Poppins" panose="00000500000000000000" pitchFamily="2" charset="0"/>
              </a:rPr>
              <a:t>De start: de </a:t>
            </a:r>
            <a:r>
              <a:rPr lang="nl-NL" sz="5400" b="1">
                <a:cs typeface="Poppins" panose="00000500000000000000" pitchFamily="2" charset="0"/>
              </a:rPr>
              <a:t>oriëntatiefase</a:t>
            </a:r>
            <a:endParaRPr lang="nl-NL" sz="2800" b="1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D69E092-0EB2-9F23-6BD6-F129E9C89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DEF71BA6-030F-A0E1-CE82-8DACE996FBC0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j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834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4A9C7-8FFB-C934-8F52-ADE4BC92C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130BC4-FFC5-D618-465D-349020AF0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b="1"/>
              <a:t>Is jullie basis goed op orde?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9CA131B-C4DE-EB1F-869D-4167A337ECE6}"/>
              </a:ext>
            </a:extLst>
          </p:cNvPr>
          <p:cNvSpPr txBox="1"/>
          <p:nvPr/>
        </p:nvSpPr>
        <p:spPr>
          <a:xfrm>
            <a:off x="6918592" y="1774353"/>
            <a:ext cx="443520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000" b="0">
                <a:latin typeface="Montserrat" panose="00000500000000000000" pitchFamily="2" charset="0"/>
              </a:rPr>
              <a:t>Wat staat er aan onderhoud gepland?</a:t>
            </a:r>
            <a:br>
              <a:rPr lang="nl-NL" sz="2000" b="0">
                <a:latin typeface="Montserrat" panose="00000500000000000000" pitchFamily="2" charset="0"/>
              </a:rPr>
            </a:br>
            <a:endParaRPr lang="nl-NL" sz="2000" b="0">
              <a:latin typeface="Montserrat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000" b="0">
                <a:latin typeface="Montserrat" panose="00000500000000000000" pitchFamily="2" charset="0"/>
              </a:rPr>
              <a:t>Is er voldoende geld in kas?</a:t>
            </a:r>
            <a:br>
              <a:rPr lang="nl-NL" sz="2000" b="0">
                <a:latin typeface="Montserrat" panose="00000500000000000000" pitchFamily="2" charset="0"/>
              </a:rPr>
            </a:br>
            <a:endParaRPr lang="nl-NL" sz="2000" b="0">
              <a:latin typeface="Montserrat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000" b="0">
                <a:latin typeface="Montserrat" panose="00000500000000000000" pitchFamily="2" charset="0"/>
              </a:rPr>
              <a:t>Wat zijn klachten en woonwensen van bewoners?</a:t>
            </a:r>
            <a:br>
              <a:rPr lang="nl-NL" sz="2000">
                <a:latin typeface="Montserrat" panose="00000500000000000000" pitchFamily="2" charset="0"/>
              </a:rPr>
            </a:br>
            <a:endParaRPr lang="nl-NL" sz="2000">
              <a:latin typeface="Montserrat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000">
                <a:latin typeface="Montserrat" panose="00000500000000000000" pitchFamily="2" charset="0"/>
              </a:rPr>
              <a:t>Hebben jullie de juiste documenten bij de hand?</a:t>
            </a:r>
            <a:br>
              <a:rPr lang="nl-NL" sz="2000">
                <a:latin typeface="Montserrat" panose="00000500000000000000" pitchFamily="2" charset="0"/>
              </a:rPr>
            </a:br>
            <a:endParaRPr lang="nl-NL" sz="2000">
              <a:latin typeface="Montserrat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000">
                <a:latin typeface="Montserrat" panose="00000500000000000000" pitchFamily="2" charset="0"/>
              </a:rPr>
              <a:t>Wat is er mogelijk?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CA05DD1F-7F3B-E0EC-189F-75B5478E6E1C}"/>
              </a:ext>
            </a:extLst>
          </p:cNvPr>
          <p:cNvGrpSpPr>
            <a:grpSpLocks noChangeAspect="1"/>
          </p:cNvGrpSpPr>
          <p:nvPr/>
        </p:nvGrpSpPr>
        <p:grpSpPr>
          <a:xfrm>
            <a:off x="832274" y="2361150"/>
            <a:ext cx="5681856" cy="2446823"/>
            <a:chOff x="5829300" y="2729534"/>
            <a:chExt cx="5295900" cy="2280616"/>
          </a:xfrm>
        </p:grpSpPr>
        <p:pic>
          <p:nvPicPr>
            <p:cNvPr id="6" name="Afbeelding 5" descr="Afbeelding met tekst, schermopname, diagram, ontwerp&#10;&#10;Door AI gegenereerde inhoud is mogelijk onjuist.">
              <a:extLst>
                <a:ext uri="{FF2B5EF4-FFF2-40B4-BE49-F238E27FC236}">
                  <a16:creationId xmlns:a16="http://schemas.microsoft.com/office/drawing/2014/main" id="{F623BA34-C6CA-509C-5B45-B96E57D5B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72" r="35870" b="60207"/>
            <a:stretch>
              <a:fillRect/>
            </a:stretch>
          </p:blipFill>
          <p:spPr>
            <a:xfrm>
              <a:off x="5829300" y="2729534"/>
              <a:ext cx="5219700" cy="2232991"/>
            </a:xfrm>
            <a:prstGeom prst="rect">
              <a:avLst/>
            </a:prstGeom>
          </p:spPr>
        </p:pic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94798C45-2690-10BF-5892-BB53B156E42D}"/>
                </a:ext>
              </a:extLst>
            </p:cNvPr>
            <p:cNvSpPr/>
            <p:nvPr/>
          </p:nvSpPr>
          <p:spPr>
            <a:xfrm>
              <a:off x="10267950" y="4733925"/>
              <a:ext cx="857250" cy="2762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E87EF6C5-E591-140F-B43B-1FDB01C20532}"/>
                </a:ext>
              </a:extLst>
            </p:cNvPr>
            <p:cNvSpPr/>
            <p:nvPr/>
          </p:nvSpPr>
          <p:spPr>
            <a:xfrm>
              <a:off x="6651625" y="4442676"/>
              <a:ext cx="1150218" cy="5198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10" name="Gelijkbenige driehoek 9">
              <a:extLst>
                <a:ext uri="{FF2B5EF4-FFF2-40B4-BE49-F238E27FC236}">
                  <a16:creationId xmlns:a16="http://schemas.microsoft.com/office/drawing/2014/main" id="{D2CFBB17-F172-CB18-E3EE-090B4DCB49FE}"/>
                </a:ext>
              </a:extLst>
            </p:cNvPr>
            <p:cNvSpPr/>
            <p:nvPr/>
          </p:nvSpPr>
          <p:spPr>
            <a:xfrm>
              <a:off x="7350125" y="4622800"/>
              <a:ext cx="806450" cy="339725"/>
            </a:xfrm>
            <a:prstGeom prst="triangle">
              <a:avLst>
                <a:gd name="adj" fmla="val 52362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11" name="Rechthoek 12">
              <a:extLst>
                <a:ext uri="{FF2B5EF4-FFF2-40B4-BE49-F238E27FC236}">
                  <a16:creationId xmlns:a16="http://schemas.microsoft.com/office/drawing/2014/main" id="{244FF525-713B-BE63-BC7F-8786267019A9}"/>
                </a:ext>
              </a:extLst>
            </p:cNvPr>
            <p:cNvSpPr/>
            <p:nvPr/>
          </p:nvSpPr>
          <p:spPr>
            <a:xfrm>
              <a:off x="8495580" y="4724400"/>
              <a:ext cx="671514" cy="261937"/>
            </a:xfrm>
            <a:custGeom>
              <a:avLst/>
              <a:gdLst>
                <a:gd name="connsiteX0" fmla="*/ 0 w 857250"/>
                <a:gd name="connsiteY0" fmla="*/ 0 h 276225"/>
                <a:gd name="connsiteX1" fmla="*/ 857250 w 857250"/>
                <a:gd name="connsiteY1" fmla="*/ 0 h 276225"/>
                <a:gd name="connsiteX2" fmla="*/ 857250 w 857250"/>
                <a:gd name="connsiteY2" fmla="*/ 276225 h 276225"/>
                <a:gd name="connsiteX3" fmla="*/ 0 w 857250"/>
                <a:gd name="connsiteY3" fmla="*/ 276225 h 276225"/>
                <a:gd name="connsiteX4" fmla="*/ 0 w 857250"/>
                <a:gd name="connsiteY4" fmla="*/ 0 h 276225"/>
                <a:gd name="connsiteX0" fmla="*/ 0 w 862013"/>
                <a:gd name="connsiteY0" fmla="*/ 138112 h 276225"/>
                <a:gd name="connsiteX1" fmla="*/ 862013 w 862013"/>
                <a:gd name="connsiteY1" fmla="*/ 0 h 276225"/>
                <a:gd name="connsiteX2" fmla="*/ 862013 w 862013"/>
                <a:gd name="connsiteY2" fmla="*/ 276225 h 276225"/>
                <a:gd name="connsiteX3" fmla="*/ 4763 w 862013"/>
                <a:gd name="connsiteY3" fmla="*/ 276225 h 276225"/>
                <a:gd name="connsiteX4" fmla="*/ 0 w 862013"/>
                <a:gd name="connsiteY4" fmla="*/ 138112 h 276225"/>
                <a:gd name="connsiteX0" fmla="*/ 0 w 862013"/>
                <a:gd name="connsiteY0" fmla="*/ 123824 h 261937"/>
                <a:gd name="connsiteX1" fmla="*/ 614363 w 862013"/>
                <a:gd name="connsiteY1" fmla="*/ 0 h 261937"/>
                <a:gd name="connsiteX2" fmla="*/ 862013 w 862013"/>
                <a:gd name="connsiteY2" fmla="*/ 261937 h 261937"/>
                <a:gd name="connsiteX3" fmla="*/ 4763 w 862013"/>
                <a:gd name="connsiteY3" fmla="*/ 261937 h 261937"/>
                <a:gd name="connsiteX4" fmla="*/ 0 w 862013"/>
                <a:gd name="connsiteY4" fmla="*/ 123824 h 261937"/>
                <a:gd name="connsiteX0" fmla="*/ 0 w 614363"/>
                <a:gd name="connsiteY0" fmla="*/ 123824 h 261937"/>
                <a:gd name="connsiteX1" fmla="*/ 614363 w 614363"/>
                <a:gd name="connsiteY1" fmla="*/ 0 h 261937"/>
                <a:gd name="connsiteX2" fmla="*/ 561976 w 614363"/>
                <a:gd name="connsiteY2" fmla="*/ 259556 h 261937"/>
                <a:gd name="connsiteX3" fmla="*/ 4763 w 614363"/>
                <a:gd name="connsiteY3" fmla="*/ 261937 h 261937"/>
                <a:gd name="connsiteX4" fmla="*/ 0 w 614363"/>
                <a:gd name="connsiteY4" fmla="*/ 123824 h 261937"/>
                <a:gd name="connsiteX0" fmla="*/ 0 w 671514"/>
                <a:gd name="connsiteY0" fmla="*/ 123824 h 261937"/>
                <a:gd name="connsiteX1" fmla="*/ 614363 w 671514"/>
                <a:gd name="connsiteY1" fmla="*/ 0 h 261937"/>
                <a:gd name="connsiteX2" fmla="*/ 671514 w 671514"/>
                <a:gd name="connsiteY2" fmla="*/ 257175 h 261937"/>
                <a:gd name="connsiteX3" fmla="*/ 4763 w 671514"/>
                <a:gd name="connsiteY3" fmla="*/ 261937 h 261937"/>
                <a:gd name="connsiteX4" fmla="*/ 0 w 671514"/>
                <a:gd name="connsiteY4" fmla="*/ 123824 h 26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1514" h="261937">
                  <a:moveTo>
                    <a:pt x="0" y="123824"/>
                  </a:moveTo>
                  <a:lnTo>
                    <a:pt x="614363" y="0"/>
                  </a:lnTo>
                  <a:lnTo>
                    <a:pt x="671514" y="257175"/>
                  </a:lnTo>
                  <a:lnTo>
                    <a:pt x="4763" y="261937"/>
                  </a:lnTo>
                  <a:lnTo>
                    <a:pt x="0" y="123824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5964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B2FAE-2287-A20B-9F56-931D4AAE9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>
            <a:extLst>
              <a:ext uri="{FF2B5EF4-FFF2-40B4-BE49-F238E27FC236}">
                <a16:creationId xmlns:a16="http://schemas.microsoft.com/office/drawing/2014/main" id="{EC60DD23-557E-F003-8FBF-EC85299C1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sz="2800" b="1"/>
              <a:t>De basis op orde door de Oriëntatiescan</a:t>
            </a:r>
          </a:p>
        </p:txBody>
      </p:sp>
      <p:pic>
        <p:nvPicPr>
          <p:cNvPr id="15" name="Afbeelding 14" descr="Afbeelding met Graphics, symbool, Lettertype, grafische vormgeving&#10;&#10;Automatisch gegenereerde beschrijving">
            <a:extLst>
              <a:ext uri="{FF2B5EF4-FFF2-40B4-BE49-F238E27FC236}">
                <a16:creationId xmlns:a16="http://schemas.microsoft.com/office/drawing/2014/main" id="{AD7C4C9A-51A4-37C4-34E0-A153F278F3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47" y="5865878"/>
            <a:ext cx="1429588" cy="743353"/>
          </a:xfrm>
          <a:prstGeom prst="rect">
            <a:avLst/>
          </a:prstGeom>
        </p:spPr>
      </p:pic>
      <p:sp>
        <p:nvSpPr>
          <p:cNvPr id="16" name="Tijdelijke aanduiding voor dianummer 15">
            <a:extLst>
              <a:ext uri="{FF2B5EF4-FFF2-40B4-BE49-F238E27FC236}">
                <a16:creationId xmlns:a16="http://schemas.microsoft.com/office/drawing/2014/main" id="{64736CEC-6891-5E2F-A87B-E2B78BC7F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7DDCC429-74EC-A3EF-7906-184CA85672B3}"/>
              </a:ext>
            </a:extLst>
          </p:cNvPr>
          <p:cNvSpPr txBox="1">
            <a:spLocks/>
          </p:cNvSpPr>
          <p:nvPr/>
        </p:nvSpPr>
        <p:spPr>
          <a:xfrm>
            <a:off x="836611" y="1398257"/>
            <a:ext cx="10325969" cy="14401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900">
                <a:latin typeface="Montserrat" panose="00000500000000000000" pitchFamily="2" charset="0"/>
                <a:cs typeface="Poppins" panose="00000500000000000000" pitchFamily="2" charset="0"/>
              </a:rPr>
              <a:t>Inschrijven voor de oriëntatiescan kan op vve.energiepunt.nl</a:t>
            </a:r>
            <a:endParaRPr kumimoji="0" lang="nl-NL" sz="1900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B232583A-C75B-261E-1204-6C3486EC7249}"/>
              </a:ext>
            </a:extLst>
          </p:cNvPr>
          <p:cNvGrpSpPr>
            <a:grpSpLocks noChangeAspect="1"/>
          </p:cNvGrpSpPr>
          <p:nvPr/>
        </p:nvGrpSpPr>
        <p:grpSpPr>
          <a:xfrm>
            <a:off x="836611" y="2905175"/>
            <a:ext cx="4488257" cy="1932814"/>
            <a:chOff x="5829300" y="2729534"/>
            <a:chExt cx="5295900" cy="2280616"/>
          </a:xfrm>
        </p:grpSpPr>
        <p:pic>
          <p:nvPicPr>
            <p:cNvPr id="5" name="Afbeelding 4" descr="Afbeelding met tekst, schermopname, diagram, ontwerp&#10;&#10;Door AI gegenereerde inhoud is mogelijk onjuist.">
              <a:extLst>
                <a:ext uri="{FF2B5EF4-FFF2-40B4-BE49-F238E27FC236}">
                  <a16:creationId xmlns:a16="http://schemas.microsoft.com/office/drawing/2014/main" id="{4648B03F-D6B2-3E70-F3CE-9C25A647A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72" r="35870" b="60207"/>
            <a:stretch>
              <a:fillRect/>
            </a:stretch>
          </p:blipFill>
          <p:spPr>
            <a:xfrm>
              <a:off x="5829300" y="2729534"/>
              <a:ext cx="5219700" cy="2232991"/>
            </a:xfrm>
            <a:prstGeom prst="rect">
              <a:avLst/>
            </a:prstGeom>
          </p:spPr>
        </p:pic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19F6365C-164E-46B4-E287-23ECD6F17C23}"/>
                </a:ext>
              </a:extLst>
            </p:cNvPr>
            <p:cNvSpPr/>
            <p:nvPr/>
          </p:nvSpPr>
          <p:spPr>
            <a:xfrm>
              <a:off x="10267950" y="4733925"/>
              <a:ext cx="857250" cy="2762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98D35EB2-335B-5661-269D-5FF92BCAAF25}"/>
                </a:ext>
              </a:extLst>
            </p:cNvPr>
            <p:cNvSpPr/>
            <p:nvPr/>
          </p:nvSpPr>
          <p:spPr>
            <a:xfrm>
              <a:off x="6651625" y="4442676"/>
              <a:ext cx="1150218" cy="5198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11" name="Gelijkbenige driehoek 10">
              <a:extLst>
                <a:ext uri="{FF2B5EF4-FFF2-40B4-BE49-F238E27FC236}">
                  <a16:creationId xmlns:a16="http://schemas.microsoft.com/office/drawing/2014/main" id="{E547F561-85F9-651A-613C-91F86CACAF3C}"/>
                </a:ext>
              </a:extLst>
            </p:cNvPr>
            <p:cNvSpPr/>
            <p:nvPr/>
          </p:nvSpPr>
          <p:spPr>
            <a:xfrm>
              <a:off x="7350125" y="4622800"/>
              <a:ext cx="806450" cy="339725"/>
            </a:xfrm>
            <a:prstGeom prst="triangle">
              <a:avLst>
                <a:gd name="adj" fmla="val 52362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12" name="Rechthoek 12">
              <a:extLst>
                <a:ext uri="{FF2B5EF4-FFF2-40B4-BE49-F238E27FC236}">
                  <a16:creationId xmlns:a16="http://schemas.microsoft.com/office/drawing/2014/main" id="{B94E3C85-1E8C-69A6-0F13-8295848D3613}"/>
                </a:ext>
              </a:extLst>
            </p:cNvPr>
            <p:cNvSpPr/>
            <p:nvPr/>
          </p:nvSpPr>
          <p:spPr>
            <a:xfrm>
              <a:off x="8495580" y="4724400"/>
              <a:ext cx="671514" cy="261937"/>
            </a:xfrm>
            <a:custGeom>
              <a:avLst/>
              <a:gdLst>
                <a:gd name="connsiteX0" fmla="*/ 0 w 857250"/>
                <a:gd name="connsiteY0" fmla="*/ 0 h 276225"/>
                <a:gd name="connsiteX1" fmla="*/ 857250 w 857250"/>
                <a:gd name="connsiteY1" fmla="*/ 0 h 276225"/>
                <a:gd name="connsiteX2" fmla="*/ 857250 w 857250"/>
                <a:gd name="connsiteY2" fmla="*/ 276225 h 276225"/>
                <a:gd name="connsiteX3" fmla="*/ 0 w 857250"/>
                <a:gd name="connsiteY3" fmla="*/ 276225 h 276225"/>
                <a:gd name="connsiteX4" fmla="*/ 0 w 857250"/>
                <a:gd name="connsiteY4" fmla="*/ 0 h 276225"/>
                <a:gd name="connsiteX0" fmla="*/ 0 w 862013"/>
                <a:gd name="connsiteY0" fmla="*/ 138112 h 276225"/>
                <a:gd name="connsiteX1" fmla="*/ 862013 w 862013"/>
                <a:gd name="connsiteY1" fmla="*/ 0 h 276225"/>
                <a:gd name="connsiteX2" fmla="*/ 862013 w 862013"/>
                <a:gd name="connsiteY2" fmla="*/ 276225 h 276225"/>
                <a:gd name="connsiteX3" fmla="*/ 4763 w 862013"/>
                <a:gd name="connsiteY3" fmla="*/ 276225 h 276225"/>
                <a:gd name="connsiteX4" fmla="*/ 0 w 862013"/>
                <a:gd name="connsiteY4" fmla="*/ 138112 h 276225"/>
                <a:gd name="connsiteX0" fmla="*/ 0 w 862013"/>
                <a:gd name="connsiteY0" fmla="*/ 123824 h 261937"/>
                <a:gd name="connsiteX1" fmla="*/ 614363 w 862013"/>
                <a:gd name="connsiteY1" fmla="*/ 0 h 261937"/>
                <a:gd name="connsiteX2" fmla="*/ 862013 w 862013"/>
                <a:gd name="connsiteY2" fmla="*/ 261937 h 261937"/>
                <a:gd name="connsiteX3" fmla="*/ 4763 w 862013"/>
                <a:gd name="connsiteY3" fmla="*/ 261937 h 261937"/>
                <a:gd name="connsiteX4" fmla="*/ 0 w 862013"/>
                <a:gd name="connsiteY4" fmla="*/ 123824 h 261937"/>
                <a:gd name="connsiteX0" fmla="*/ 0 w 614363"/>
                <a:gd name="connsiteY0" fmla="*/ 123824 h 261937"/>
                <a:gd name="connsiteX1" fmla="*/ 614363 w 614363"/>
                <a:gd name="connsiteY1" fmla="*/ 0 h 261937"/>
                <a:gd name="connsiteX2" fmla="*/ 561976 w 614363"/>
                <a:gd name="connsiteY2" fmla="*/ 259556 h 261937"/>
                <a:gd name="connsiteX3" fmla="*/ 4763 w 614363"/>
                <a:gd name="connsiteY3" fmla="*/ 261937 h 261937"/>
                <a:gd name="connsiteX4" fmla="*/ 0 w 614363"/>
                <a:gd name="connsiteY4" fmla="*/ 123824 h 261937"/>
                <a:gd name="connsiteX0" fmla="*/ 0 w 671514"/>
                <a:gd name="connsiteY0" fmla="*/ 123824 h 261937"/>
                <a:gd name="connsiteX1" fmla="*/ 614363 w 671514"/>
                <a:gd name="connsiteY1" fmla="*/ 0 h 261937"/>
                <a:gd name="connsiteX2" fmla="*/ 671514 w 671514"/>
                <a:gd name="connsiteY2" fmla="*/ 257175 h 261937"/>
                <a:gd name="connsiteX3" fmla="*/ 4763 w 671514"/>
                <a:gd name="connsiteY3" fmla="*/ 261937 h 261937"/>
                <a:gd name="connsiteX4" fmla="*/ 0 w 671514"/>
                <a:gd name="connsiteY4" fmla="*/ 123824 h 26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1514" h="261937">
                  <a:moveTo>
                    <a:pt x="0" y="123824"/>
                  </a:moveTo>
                  <a:lnTo>
                    <a:pt x="614363" y="0"/>
                  </a:lnTo>
                  <a:lnTo>
                    <a:pt x="671514" y="257175"/>
                  </a:lnTo>
                  <a:lnTo>
                    <a:pt x="4763" y="261937"/>
                  </a:lnTo>
                  <a:lnTo>
                    <a:pt x="0" y="123824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  <p:pic>
        <p:nvPicPr>
          <p:cNvPr id="2" name="Afbeelding 1" descr="Afbeelding met tekst, schermopname, huis, boom&#10;&#10;Door AI gegenereerde inhoud is mogelijk onjuist.">
            <a:extLst>
              <a:ext uri="{FF2B5EF4-FFF2-40B4-BE49-F238E27FC236}">
                <a16:creationId xmlns:a16="http://schemas.microsoft.com/office/drawing/2014/main" id="{F7C1AE8B-0A57-120D-B238-8213C8C074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689" y="2137845"/>
            <a:ext cx="5630807" cy="3982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echthoek: afgeronde hoeken 12">
            <a:extLst>
              <a:ext uri="{FF2B5EF4-FFF2-40B4-BE49-F238E27FC236}">
                <a16:creationId xmlns:a16="http://schemas.microsoft.com/office/drawing/2014/main" id="{0AC3E3E3-56AC-480D-4A83-37B7DA3EE148}"/>
              </a:ext>
            </a:extLst>
          </p:cNvPr>
          <p:cNvSpPr/>
          <p:nvPr/>
        </p:nvSpPr>
        <p:spPr>
          <a:xfrm>
            <a:off x="3686384" y="5206074"/>
            <a:ext cx="2313211" cy="1124034"/>
          </a:xfrm>
          <a:prstGeom prst="round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b="1">
                <a:latin typeface="Montserrat" panose="00000500000000000000" pitchFamily="2" charset="0"/>
              </a:rPr>
              <a:t>Gratis en laagdrempelig</a:t>
            </a:r>
          </a:p>
        </p:txBody>
      </p:sp>
    </p:spTree>
    <p:extLst>
      <p:ext uri="{BB962C8B-B14F-4D97-AF65-F5344CB8AC3E}">
        <p14:creationId xmlns:p14="http://schemas.microsoft.com/office/powerpoint/2010/main" val="2078863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10D62-95D1-3C00-0DB8-4B8EDDD1A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86B8C9-BE05-2A29-C2D0-AEB7BFB3A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b="1"/>
              <a:t>Hebben jullie een </a:t>
            </a:r>
            <a:r>
              <a:rPr lang="nl-NL" sz="2800" b="1" u="sng"/>
              <a:t>realistisch</a:t>
            </a:r>
            <a:r>
              <a:rPr lang="nl-NL" sz="2800" b="1"/>
              <a:t> MJOP?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3B39693C-201D-B810-4138-208F29BD0F1C}"/>
              </a:ext>
            </a:extLst>
          </p:cNvPr>
          <p:cNvSpPr/>
          <p:nvPr/>
        </p:nvSpPr>
        <p:spPr>
          <a:xfrm>
            <a:off x="1325943" y="1805965"/>
            <a:ext cx="2832847" cy="1214716"/>
          </a:xfrm>
          <a:prstGeom prst="rect">
            <a:avLst/>
          </a:prstGeom>
          <a:blipFill>
            <a:blip r:embed="rId3">
              <a:biLevel thresh="50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b="1">
                <a:solidFill>
                  <a:schemeClr val="tx1"/>
                </a:solidFill>
                <a:latin typeface="Montserrat" panose="00000500000000000000" pitchFamily="2" charset="0"/>
              </a:rPr>
              <a:t>MJOP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BA9B5CF1-646E-92CE-E693-6CDC73E6E63C}"/>
              </a:ext>
            </a:extLst>
          </p:cNvPr>
          <p:cNvSpPr/>
          <p:nvPr/>
        </p:nvSpPr>
        <p:spPr>
          <a:xfrm>
            <a:off x="4679576" y="1805966"/>
            <a:ext cx="2832847" cy="1183810"/>
          </a:xfrm>
          <a:prstGeom prst="rect">
            <a:avLst/>
          </a:prstGeom>
          <a:blipFill>
            <a:blip r:embed="rId3">
              <a:biLevel thresh="50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b="1">
                <a:solidFill>
                  <a:schemeClr val="tx1"/>
                </a:solidFill>
                <a:latin typeface="Montserrat" panose="00000500000000000000" pitchFamily="2" charset="0"/>
              </a:rPr>
              <a:t>Realistisch</a:t>
            </a:r>
            <a:br>
              <a:rPr lang="nl-NL" b="1">
                <a:solidFill>
                  <a:schemeClr val="tx1"/>
                </a:solidFill>
                <a:latin typeface="Montserrat" panose="00000500000000000000" pitchFamily="2" charset="0"/>
              </a:rPr>
            </a:br>
            <a:r>
              <a:rPr lang="nl-NL" b="1">
                <a:solidFill>
                  <a:schemeClr val="tx1"/>
                </a:solidFill>
                <a:latin typeface="Montserrat" panose="00000500000000000000" pitchFamily="2" charset="0"/>
              </a:rPr>
              <a:t>MJOP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C35F7935-EE88-EB52-E437-C15E96AEB4B2}"/>
              </a:ext>
            </a:extLst>
          </p:cNvPr>
          <p:cNvSpPr/>
          <p:nvPr/>
        </p:nvSpPr>
        <p:spPr>
          <a:xfrm>
            <a:off x="8175810" y="1810442"/>
            <a:ext cx="2832847" cy="1183810"/>
          </a:xfrm>
          <a:prstGeom prst="rect">
            <a:avLst/>
          </a:prstGeom>
          <a:blipFill>
            <a:blip r:embed="rId3">
              <a:biLevel thresh="50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b="1">
                <a:solidFill>
                  <a:schemeClr val="tx1"/>
                </a:solidFill>
                <a:latin typeface="Montserrat" panose="00000500000000000000" pitchFamily="2" charset="0"/>
              </a:rPr>
              <a:t>DMJOP</a:t>
            </a:r>
            <a:endParaRPr lang="nl-NL" b="1">
              <a:solidFill>
                <a:schemeClr val="tx1"/>
              </a:solidFill>
              <a:latin typeface="Montserrat" panose="00000500000000000000" pitchFamily="2" charset="0"/>
              <a:cs typeface="Calibri"/>
            </a:endParaRPr>
          </a:p>
        </p:txBody>
      </p:sp>
      <p:sp>
        <p:nvSpPr>
          <p:cNvPr id="8" name="Tijdelijke aanduiding voor inhoud 3">
            <a:extLst>
              <a:ext uri="{FF2B5EF4-FFF2-40B4-BE49-F238E27FC236}">
                <a16:creationId xmlns:a16="http://schemas.microsoft.com/office/drawing/2014/main" id="{53FACA2D-BDC6-5345-1D6E-39310C8456EE}"/>
              </a:ext>
            </a:extLst>
          </p:cNvPr>
          <p:cNvSpPr txBox="1">
            <a:spLocks/>
          </p:cNvSpPr>
          <p:nvPr/>
        </p:nvSpPr>
        <p:spPr>
          <a:xfrm>
            <a:off x="1373305" y="2833737"/>
            <a:ext cx="2687451" cy="1424803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1400">
                <a:latin typeface="Montserrat" panose="00000500000000000000" pitchFamily="2" charset="0"/>
              </a:rPr>
              <a:t>In de praktijk zien we dat het MJOP van veel VvE’s niet altijd realistisch of toekomstbestendig is opgesteld.</a:t>
            </a:r>
          </a:p>
        </p:txBody>
      </p:sp>
      <p:sp>
        <p:nvSpPr>
          <p:cNvPr id="9" name="Tijdelijke aanduiding voor inhoud 3">
            <a:extLst>
              <a:ext uri="{FF2B5EF4-FFF2-40B4-BE49-F238E27FC236}">
                <a16:creationId xmlns:a16="http://schemas.microsoft.com/office/drawing/2014/main" id="{1EA85E9A-2233-9E09-358C-B3BD04091766}"/>
              </a:ext>
            </a:extLst>
          </p:cNvPr>
          <p:cNvSpPr txBox="1">
            <a:spLocks/>
          </p:cNvSpPr>
          <p:nvPr/>
        </p:nvSpPr>
        <p:spPr>
          <a:xfrm>
            <a:off x="4679576" y="2976329"/>
            <a:ext cx="2870946" cy="2533534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1400">
                <a:latin typeface="Montserrat" panose="00000500000000000000" pitchFamily="2" charset="0"/>
              </a:rPr>
              <a:t>Met NEN 2767 meting</a:t>
            </a:r>
          </a:p>
          <a:p>
            <a:pPr marL="0" indent="0" algn="ctr">
              <a:buNone/>
            </a:pPr>
            <a:r>
              <a:rPr lang="nl-NL" sz="1400">
                <a:latin typeface="Montserrat" panose="00000500000000000000" pitchFamily="2" charset="0"/>
              </a:rPr>
              <a:t>Voor minimaal 25 jaar</a:t>
            </a:r>
          </a:p>
          <a:p>
            <a:pPr marL="0" indent="0" algn="ctr">
              <a:buNone/>
            </a:pPr>
            <a:r>
              <a:rPr lang="nl-NL" sz="1400">
                <a:latin typeface="Montserrat" panose="00000500000000000000" pitchFamily="2" charset="0"/>
              </a:rPr>
              <a:t>Gedetailleerd tot bouwdelen en hoeveelheden</a:t>
            </a:r>
          </a:p>
          <a:p>
            <a:pPr marL="0" indent="0" algn="ctr">
              <a:buNone/>
            </a:pPr>
            <a:r>
              <a:rPr lang="nl-NL" sz="1400">
                <a:latin typeface="Montserrat" panose="00000500000000000000" pitchFamily="2" charset="0"/>
              </a:rPr>
              <a:t>Prijspeil niet ouder dan 2 jaar geleden</a:t>
            </a:r>
          </a:p>
          <a:p>
            <a:pPr marL="0" indent="0" algn="ctr">
              <a:buNone/>
            </a:pPr>
            <a:r>
              <a:rPr lang="nl-NL" sz="1400">
                <a:latin typeface="Montserrat" panose="00000500000000000000" pitchFamily="2" charset="0"/>
              </a:rPr>
              <a:t>Indexatie inclusief btw</a:t>
            </a:r>
          </a:p>
          <a:p>
            <a:pPr marL="0" indent="0" algn="ctr">
              <a:buNone/>
            </a:pPr>
            <a:r>
              <a:rPr lang="nl-NL" sz="1400">
                <a:latin typeface="Montserrat" panose="00000500000000000000" pitchFamily="2" charset="0"/>
              </a:rPr>
              <a:t>Bijzonderheden meegenomen</a:t>
            </a:r>
          </a:p>
        </p:txBody>
      </p:sp>
      <p:sp>
        <p:nvSpPr>
          <p:cNvPr id="10" name="Tijdelijke aanduiding voor inhoud 3">
            <a:extLst>
              <a:ext uri="{FF2B5EF4-FFF2-40B4-BE49-F238E27FC236}">
                <a16:creationId xmlns:a16="http://schemas.microsoft.com/office/drawing/2014/main" id="{38B7CF4C-DEB9-D194-3926-01171CE5E6D9}"/>
              </a:ext>
            </a:extLst>
          </p:cNvPr>
          <p:cNvSpPr txBox="1">
            <a:spLocks/>
          </p:cNvSpPr>
          <p:nvPr/>
        </p:nvSpPr>
        <p:spPr>
          <a:xfrm>
            <a:off x="8175810" y="2999854"/>
            <a:ext cx="2832847" cy="2232016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1400" b="1">
                <a:solidFill>
                  <a:schemeClr val="accent1"/>
                </a:solidFill>
                <a:latin typeface="Montserrat" panose="00000500000000000000" pitchFamily="2" charset="0"/>
              </a:rPr>
              <a:t>Duurzaam</a:t>
            </a:r>
            <a:r>
              <a:rPr lang="nl-NL" sz="1400" b="1">
                <a:latin typeface="Montserrat" panose="00000500000000000000" pitchFamily="2" charset="0"/>
              </a:rPr>
              <a:t> MJOP</a:t>
            </a:r>
          </a:p>
          <a:p>
            <a:pPr marL="0" indent="0" algn="ctr">
              <a:buNone/>
            </a:pPr>
            <a:r>
              <a:rPr lang="nl-NL" sz="1400">
                <a:latin typeface="Montserrat" panose="00000500000000000000" pitchFamily="2" charset="0"/>
              </a:rPr>
              <a:t>Een realistisch MJOP waarin onderhoud en verduurzaming samenkomen</a:t>
            </a:r>
            <a:br>
              <a:rPr lang="nl-NL" sz="1400">
                <a:latin typeface="Montserrat" panose="00000500000000000000" pitchFamily="2" charset="0"/>
              </a:rPr>
            </a:br>
            <a:endParaRPr lang="nl-NL" sz="1400">
              <a:latin typeface="Montserrat" panose="00000500000000000000" pitchFamily="2" charset="0"/>
            </a:endParaRPr>
          </a:p>
          <a:p>
            <a:pPr marL="0" indent="0" algn="ctr">
              <a:buNone/>
            </a:pPr>
            <a:r>
              <a:rPr lang="nl-NL" sz="1400">
                <a:latin typeface="Montserrat" panose="00000500000000000000" pitchFamily="2" charset="0"/>
              </a:rPr>
              <a:t>Bij vervanging wordt er gekeken naar een duurzaam alternatief t.o.v. een MJOP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4B0A712B-49CC-B8EA-ED22-BBCC5A0742AB}"/>
              </a:ext>
            </a:extLst>
          </p:cNvPr>
          <p:cNvSpPr/>
          <p:nvPr/>
        </p:nvSpPr>
        <p:spPr>
          <a:xfrm>
            <a:off x="8071308" y="1805965"/>
            <a:ext cx="3092522" cy="3790788"/>
          </a:xfrm>
          <a:prstGeom prst="roundRect">
            <a:avLst/>
          </a:prstGeom>
          <a:noFill/>
          <a:ln w="1206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: afgeronde hoeken 10">
            <a:extLst>
              <a:ext uri="{FF2B5EF4-FFF2-40B4-BE49-F238E27FC236}">
                <a16:creationId xmlns:a16="http://schemas.microsoft.com/office/drawing/2014/main" id="{F8B439F2-3642-6FC2-96AB-7B6E0E205DE0}"/>
              </a:ext>
            </a:extLst>
          </p:cNvPr>
          <p:cNvSpPr/>
          <p:nvPr/>
        </p:nvSpPr>
        <p:spPr>
          <a:xfrm>
            <a:off x="4568788" y="1805966"/>
            <a:ext cx="3092522" cy="3790788"/>
          </a:xfrm>
          <a:prstGeom prst="roundRect">
            <a:avLst/>
          </a:prstGeom>
          <a:noFill/>
          <a:ln w="1206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F7A5DE6B-A10A-81F7-DBA6-0D921AEE42B8}"/>
              </a:ext>
            </a:extLst>
          </p:cNvPr>
          <p:cNvSpPr/>
          <p:nvPr/>
        </p:nvSpPr>
        <p:spPr>
          <a:xfrm>
            <a:off x="1170770" y="1832394"/>
            <a:ext cx="3092522" cy="2398655"/>
          </a:xfrm>
          <a:prstGeom prst="roundRect">
            <a:avLst/>
          </a:prstGeom>
          <a:noFill/>
          <a:ln w="1206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ijdelijke aanduiding voor inhoud 3">
            <a:extLst>
              <a:ext uri="{FF2B5EF4-FFF2-40B4-BE49-F238E27FC236}">
                <a16:creationId xmlns:a16="http://schemas.microsoft.com/office/drawing/2014/main" id="{06A511EA-99B7-F45D-A872-152B7909CA6D}"/>
              </a:ext>
            </a:extLst>
          </p:cNvPr>
          <p:cNvSpPr txBox="1">
            <a:spLocks/>
          </p:cNvSpPr>
          <p:nvPr/>
        </p:nvSpPr>
        <p:spPr>
          <a:xfrm>
            <a:off x="7482158" y="6146454"/>
            <a:ext cx="4709842" cy="1424803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1400">
                <a:latin typeface="Montserrat" panose="00000500000000000000" pitchFamily="2" charset="0"/>
              </a:rPr>
              <a:t>MJOP = Meerjarenonderhoudsplan</a:t>
            </a:r>
          </a:p>
        </p:txBody>
      </p:sp>
    </p:spTree>
    <p:extLst>
      <p:ext uri="{BB962C8B-B14F-4D97-AF65-F5344CB8AC3E}">
        <p14:creationId xmlns:p14="http://schemas.microsoft.com/office/powerpoint/2010/main" val="197654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72A44-57D5-F087-81E2-5CDCCC2E5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1E6944-3D69-FFA8-B203-18C4CE080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677024" cy="1325563"/>
          </a:xfrm>
        </p:spPr>
        <p:txBody>
          <a:bodyPr>
            <a:normAutofit/>
          </a:bodyPr>
          <a:lstStyle/>
          <a:p>
            <a:r>
              <a:rPr lang="nl-NL" sz="2800" b="1"/>
              <a:t>VvE bijdrage: wat gaat daarvan naar jullie MJOP?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B491D317-DBA0-A49A-5C60-AD0B9115A8BC}"/>
              </a:ext>
            </a:extLst>
          </p:cNvPr>
          <p:cNvSpPr txBox="1">
            <a:spLocks/>
          </p:cNvSpPr>
          <p:nvPr/>
        </p:nvSpPr>
        <p:spPr>
          <a:xfrm>
            <a:off x="838199" y="1690688"/>
            <a:ext cx="6677025" cy="396716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nl-NL" sz="2000" b="0">
                <a:latin typeface="Montserrat" panose="00000500000000000000" pitchFamily="2" charset="0"/>
              </a:rPr>
              <a:t>De vve bijdrage bestaat uit 3 onderdelen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2000" b="0">
                <a:latin typeface="Montserrat" panose="00000500000000000000" pitchFamily="2" charset="0"/>
              </a:rPr>
              <a:t>Servicekosten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600" b="0">
                <a:latin typeface="Montserrat" panose="00000500000000000000" pitchFamily="2" charset="0"/>
              </a:rPr>
              <a:t>Verzekering, beheer, schoonmaak, energie van algemene ruimtes, voorschot warmte, klein onderhoud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2000" b="0">
                <a:latin typeface="Montserrat" panose="00000500000000000000" pitchFamily="2" charset="0"/>
              </a:rPr>
              <a:t>Leningen 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600" b="0">
                <a:latin typeface="Montserrat" panose="00000500000000000000" pitchFamily="2" charset="0"/>
              </a:rPr>
              <a:t>Aflossing en rente voor gezamenlijke investeringen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2000" b="0">
                <a:latin typeface="Montserrat" panose="00000500000000000000" pitchFamily="2" charset="0"/>
              </a:rPr>
              <a:t>Reservering voor onderhoud </a:t>
            </a:r>
            <a:r>
              <a:rPr lang="nl-NL" sz="2000">
                <a:latin typeface="Montserrat" panose="00000500000000000000" pitchFamily="2" charset="0"/>
              </a:rPr>
              <a:t>(dotatie)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600" b="0">
                <a:latin typeface="Montserrat" panose="00000500000000000000" pitchFamily="2" charset="0"/>
              </a:rPr>
              <a:t>Sparen voor toekomstig onderhoud, zoals dak of gevel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600" b="0">
                <a:latin typeface="Montserrat" panose="00000500000000000000" pitchFamily="2" charset="0"/>
              </a:rPr>
              <a:t>Is gebaseerd op het (goede) MJOP</a:t>
            </a:r>
            <a:br>
              <a:rPr lang="nl-NL" sz="1600" b="0">
                <a:latin typeface="Montserrat" panose="00000500000000000000" pitchFamily="2" charset="0"/>
              </a:rPr>
            </a:br>
            <a:endParaRPr lang="nl-NL" sz="2000" b="0">
              <a:latin typeface="Montserrat" panose="00000500000000000000" pitchFamily="2" charset="0"/>
            </a:endParaRPr>
          </a:p>
          <a:p>
            <a:pPr>
              <a:lnSpc>
                <a:spcPct val="120000"/>
              </a:lnSpc>
            </a:pPr>
            <a:r>
              <a:rPr lang="nl-NL" sz="2000" b="0">
                <a:latin typeface="Montserrat" panose="00000500000000000000" pitchFamily="2" charset="0"/>
              </a:rPr>
              <a:t>Klopt jullie dotatie met de kosten die gepland zijn in jullie MJOP?</a:t>
            </a:r>
          </a:p>
          <a:p>
            <a:pPr>
              <a:lnSpc>
                <a:spcPct val="120000"/>
              </a:lnSpc>
            </a:pPr>
            <a:endParaRPr lang="nl-NL" sz="2000" b="0">
              <a:latin typeface="Montserrat" panose="00000500000000000000" pitchFamily="2" charset="0"/>
            </a:endParaRPr>
          </a:p>
        </p:txBody>
      </p:sp>
      <p:pic>
        <p:nvPicPr>
          <p:cNvPr id="14" name="Afbeelding 13" descr="Afbeelding met spaarpot, container, varken, Dierfiguur&#10;&#10;Door AI gegenereerde inhoud is mogelijk onjuist.">
            <a:extLst>
              <a:ext uri="{FF2B5EF4-FFF2-40B4-BE49-F238E27FC236}">
                <a16:creationId xmlns:a16="http://schemas.microsoft.com/office/drawing/2014/main" id="{67DF1D2A-C6F0-343C-59F8-5F326E24F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052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494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56714-1000-EF02-EC40-FABC151D9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DD91FC44-DB47-DF63-E932-FAB0BE3E2DD2}"/>
              </a:ext>
            </a:extLst>
          </p:cNvPr>
          <p:cNvSpPr/>
          <p:nvPr/>
        </p:nvSpPr>
        <p:spPr>
          <a:xfrm>
            <a:off x="-104775" y="-85725"/>
            <a:ext cx="12411075" cy="71247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0A3C822-0F5D-9264-1D3A-BCF315D74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29000"/>
            <a:ext cx="11114988" cy="1872001"/>
          </a:xfrm>
        </p:spPr>
        <p:txBody>
          <a:bodyPr anchor="b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nl-NL" sz="5400" b="1">
                <a:cs typeface="Poppins" panose="00000500000000000000" pitchFamily="2" charset="0"/>
              </a:rPr>
              <a:t>Verdieping na eerste oriëntatie:</a:t>
            </a:r>
            <a:br>
              <a:rPr lang="nl-NL" sz="5400" b="1">
                <a:cs typeface="Poppins" panose="00000500000000000000" pitchFamily="2" charset="0"/>
              </a:rPr>
            </a:br>
            <a:r>
              <a:rPr lang="nl-NL" sz="5400" b="1">
                <a:latin typeface="Montserrat" panose="00000500000000000000" pitchFamily="2" charset="0"/>
                <a:cs typeface="Poppins" panose="00000500000000000000" pitchFamily="2" charset="0"/>
              </a:rPr>
              <a:t>VvE aanbod Cursus</a:t>
            </a:r>
            <a:endParaRPr lang="nl-NL" sz="2800" b="1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8339C7D-A7DB-2989-9CA3-CDA5C55E4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7ABCCF4-C027-E5EB-235E-FFF8C85EB0A8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j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268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/>
              <a:t>Welkom!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1250989" y="1517260"/>
            <a:ext cx="8671423" cy="4387460"/>
          </a:xfrm>
        </p:spPr>
        <p:txBody>
          <a:bodyPr/>
          <a:lstStyle/>
          <a:p>
            <a:pPr indent="0"/>
            <a:r>
              <a:rPr lang="nl-NL"/>
              <a:t>19.30 uur Toelichting op de avond door Krijn Weeda</a:t>
            </a:r>
          </a:p>
          <a:p>
            <a:pPr>
              <a:buFont typeface="Wingdings" panose="05000000000000000000" pitchFamily="2" charset="2"/>
              <a:buChar char="Ø"/>
            </a:pPr>
            <a:endParaRPr lang="nl-NL"/>
          </a:p>
          <a:p>
            <a:pPr>
              <a:buFont typeface="Wingdings" panose="05000000000000000000" pitchFamily="2" charset="2"/>
              <a:buChar char="Ø"/>
            </a:pPr>
            <a:r>
              <a:rPr lang="nl-NL"/>
              <a:t>Interview met Jetteke Boekschoten over – wat doet de gemeente –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/>
              <a:t>Interview met Remco de Vries over – wat doet de adviseur van het gemeentelijke </a:t>
            </a:r>
          </a:p>
          <a:p>
            <a:pPr indent="0"/>
            <a:r>
              <a:rPr lang="nl-NL"/>
              <a:t>       Energieloket –</a:t>
            </a:r>
          </a:p>
          <a:p>
            <a:pPr>
              <a:buFont typeface="Wingdings" panose="05000000000000000000" pitchFamily="2" charset="2"/>
              <a:buChar char="Ø"/>
            </a:pPr>
            <a:endParaRPr lang="nl-NL"/>
          </a:p>
          <a:p>
            <a:pPr>
              <a:buFont typeface="Wingdings" panose="05000000000000000000" pitchFamily="2" charset="2"/>
              <a:buChar char="Ø"/>
            </a:pPr>
            <a:r>
              <a:rPr lang="nl-NL"/>
              <a:t>Presentatie van DVVE met het aanbod voor VvE’s</a:t>
            </a:r>
          </a:p>
          <a:p>
            <a:pPr>
              <a:buFont typeface="Wingdings" panose="05000000000000000000" pitchFamily="2" charset="2"/>
              <a:buChar char="Ø"/>
            </a:pPr>
            <a:endParaRPr lang="nl-NL"/>
          </a:p>
          <a:p>
            <a:pPr indent="0"/>
            <a:r>
              <a:rPr lang="nl-NL"/>
              <a:t>20.30 uur In gesprek in 5 themahoeken over</a:t>
            </a:r>
          </a:p>
          <a:p>
            <a:pPr indent="0"/>
            <a:endParaRPr lang="nl-NL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/>
              <a:t>gemeente: beleid verduurzamen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/>
              <a:t>gemeente: subsidies &amp; financiën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/>
              <a:t>Energieloket: advies op maat aan VvE’s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/>
              <a:t>DVVE: ondersteuning, traject en cursus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/>
              <a:t>Veenwarmte: Warmtebedrijf voor bestaande bouw in Veenendaal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nl-NL"/>
          </a:p>
          <a:p>
            <a:pPr indent="0"/>
            <a:r>
              <a:rPr lang="nl-NL"/>
              <a:t>21.30 uur Einde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nl-NL"/>
          </a:p>
          <a:p>
            <a:pPr>
              <a:buFont typeface="Wingdings" panose="05000000000000000000" pitchFamily="2" charset="2"/>
              <a:buChar char="Ø"/>
            </a:pPr>
            <a:endParaRPr lang="nl-NL"/>
          </a:p>
          <a:p>
            <a:pPr>
              <a:buFont typeface="Wingdings" panose="05000000000000000000" pitchFamily="2" charset="2"/>
              <a:buChar char="Ø"/>
            </a:pPr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BBB2B71-D596-6BDF-A1C1-16CD712A9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9830" y="5904721"/>
            <a:ext cx="1559532" cy="8129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1442F93-5AFE-26ED-5929-98C2A6344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6998" y="4051498"/>
            <a:ext cx="3012532" cy="200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714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C57BE-F4B6-E92F-D1D9-A60F9B625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5BF0236A-51B5-A4ED-6074-DA2F56CB868D}"/>
              </a:ext>
            </a:extLst>
          </p:cNvPr>
          <p:cNvSpPr txBox="1">
            <a:spLocks/>
          </p:cNvSpPr>
          <p:nvPr/>
        </p:nvSpPr>
        <p:spPr>
          <a:xfrm>
            <a:off x="838200" y="1524808"/>
            <a:ext cx="5987902" cy="48315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nl-NL" sz="2000">
                <a:latin typeface="Montserrat" panose="00000500000000000000" pitchFamily="2" charset="0"/>
              </a:rPr>
              <a:t>3 avonden verspreid over 3 weken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2000" b="1">
                <a:latin typeface="Montserrat" panose="00000500000000000000" pitchFamily="2" charset="0"/>
              </a:rPr>
              <a:t>Tijdens de cursus:</a:t>
            </a:r>
            <a:br>
              <a:rPr lang="nl-NL" sz="2000">
                <a:latin typeface="Montserrat" panose="00000500000000000000" pitchFamily="2" charset="0"/>
              </a:rPr>
            </a:br>
            <a:r>
              <a:rPr lang="nl-NL" sz="2000">
                <a:latin typeface="Montserrat" panose="00000500000000000000" pitchFamily="2" charset="0"/>
              </a:rPr>
              <a:t>• Werken aan je eigen VvE-casus</a:t>
            </a:r>
            <a:br>
              <a:rPr lang="nl-NL" sz="2000">
                <a:latin typeface="Montserrat" panose="00000500000000000000" pitchFamily="2" charset="0"/>
              </a:rPr>
            </a:br>
            <a:r>
              <a:rPr lang="nl-NL" sz="2000">
                <a:latin typeface="Montserrat" panose="00000500000000000000" pitchFamily="2" charset="0"/>
              </a:rPr>
              <a:t>• Voortbouwen op de oriëntatiescan</a:t>
            </a:r>
            <a:br>
              <a:rPr lang="nl-NL" sz="2000">
                <a:latin typeface="Montserrat" panose="00000500000000000000" pitchFamily="2" charset="0"/>
              </a:rPr>
            </a:br>
            <a:r>
              <a:rPr lang="nl-NL" sz="2000">
                <a:latin typeface="Montserrat" panose="00000500000000000000" pitchFamily="2" charset="0"/>
              </a:rPr>
              <a:t>• Leren van en met andere VvE’s</a:t>
            </a:r>
            <a:br>
              <a:rPr lang="nl-NL" sz="2000">
                <a:latin typeface="Montserrat" panose="00000500000000000000" pitchFamily="2" charset="0"/>
              </a:rPr>
            </a:br>
            <a:r>
              <a:rPr lang="nl-NL" sz="2000">
                <a:latin typeface="Montserrat" panose="00000500000000000000" pitchFamily="2" charset="0"/>
              </a:rPr>
              <a:t>• Praktische handvatten voor bestuur/kartrekkers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2000" b="1">
                <a:latin typeface="Montserrat" panose="00000500000000000000" pitchFamily="2" charset="0"/>
              </a:rPr>
              <a:t>Onderwerpen:</a:t>
            </a:r>
            <a:br>
              <a:rPr lang="nl-NL" sz="2000">
                <a:latin typeface="Montserrat" panose="00000500000000000000" pitchFamily="2" charset="0"/>
              </a:rPr>
            </a:br>
            <a:r>
              <a:rPr lang="nl-NL" sz="2000">
                <a:latin typeface="Montserrat" panose="00000500000000000000" pitchFamily="2" charset="0"/>
              </a:rPr>
              <a:t>• Waar begin je? (plan van aanpak)</a:t>
            </a:r>
            <a:br>
              <a:rPr lang="nl-NL" sz="2000">
                <a:latin typeface="Montserrat" panose="00000500000000000000" pitchFamily="2" charset="0"/>
              </a:rPr>
            </a:br>
            <a:r>
              <a:rPr lang="nl-NL" sz="2000">
                <a:latin typeface="Montserrat" panose="00000500000000000000" pitchFamily="2" charset="0"/>
              </a:rPr>
              <a:t>• Technisch, financieel en juridisch inzicht</a:t>
            </a:r>
            <a:br>
              <a:rPr lang="nl-NL" sz="2000">
                <a:latin typeface="Montserrat" panose="00000500000000000000" pitchFamily="2" charset="0"/>
              </a:rPr>
            </a:br>
            <a:r>
              <a:rPr lang="nl-NL" sz="2000">
                <a:latin typeface="Montserrat" panose="00000500000000000000" pitchFamily="2" charset="0"/>
              </a:rPr>
              <a:t>• Samenwerken, draagvlak en besluitvorming</a:t>
            </a:r>
            <a:br>
              <a:rPr lang="nl-NL" sz="2000">
                <a:latin typeface="Montserrat" panose="00000500000000000000" pitchFamily="2" charset="0"/>
              </a:rPr>
            </a:br>
            <a:r>
              <a:rPr lang="nl-NL" sz="2000">
                <a:latin typeface="Montserrat" panose="00000500000000000000" pitchFamily="2" charset="0"/>
              </a:rPr>
              <a:t>• Opdrachtgever voor adviseurs/aannemers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AF10A2E-106F-0FF0-40B3-ED52297F0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sz="2800" b="1">
                <a:cs typeface="Poppins" panose="00000500000000000000" pitchFamily="2" charset="0"/>
              </a:rPr>
              <a:t>De c</a:t>
            </a:r>
            <a:r>
              <a:rPr lang="nl-NL" sz="2800" b="1">
                <a:latin typeface="Montserrat" panose="00000500000000000000" pitchFamily="2" charset="0"/>
                <a:cs typeface="Poppins" panose="00000500000000000000" pitchFamily="2" charset="0"/>
              </a:rPr>
              <a:t>ursus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116B009-231B-A67A-41A8-4ABAD7E6C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3" name="Afbeelding 2" descr="Afbeelding met kleding, persoon, overdekt, vrouw&#10;&#10;Door AI gegenereerde inhoud is mogelijk onjuist.">
            <a:extLst>
              <a:ext uri="{FF2B5EF4-FFF2-40B4-BE49-F238E27FC236}">
                <a16:creationId xmlns:a16="http://schemas.microsoft.com/office/drawing/2014/main" id="{1286E403-01BE-8859-ACCD-AD5BE8E17B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4" r="15090"/>
          <a:stretch>
            <a:fillRect/>
          </a:stretch>
        </p:blipFill>
        <p:spPr>
          <a:xfrm>
            <a:off x="6986588" y="0"/>
            <a:ext cx="6529387" cy="6858000"/>
          </a:xfrm>
          <a:prstGeom prst="rect">
            <a:avLst/>
          </a:prstGeom>
        </p:spPr>
      </p:pic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A50708F4-27C0-50AD-7CF3-7929B14E3876}"/>
              </a:ext>
            </a:extLst>
          </p:cNvPr>
          <p:cNvSpPr/>
          <p:nvPr/>
        </p:nvSpPr>
        <p:spPr>
          <a:xfrm>
            <a:off x="4831985" y="501650"/>
            <a:ext cx="4915330" cy="723481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b="1">
                <a:latin typeface="Montserrat" panose="00000500000000000000" pitchFamily="2" charset="0"/>
              </a:rPr>
              <a:t>Als de oriëntatiescan is afgerond, kan de VvE deze cursus GRATIS volgen</a:t>
            </a:r>
          </a:p>
        </p:txBody>
      </p:sp>
      <p:sp>
        <p:nvSpPr>
          <p:cNvPr id="14" name="Rechthoek: afgeronde hoeken 13">
            <a:extLst>
              <a:ext uri="{FF2B5EF4-FFF2-40B4-BE49-F238E27FC236}">
                <a16:creationId xmlns:a16="http://schemas.microsoft.com/office/drawing/2014/main" id="{88BB5189-1DA9-BBFB-B478-1B2E6A1E8709}"/>
              </a:ext>
            </a:extLst>
          </p:cNvPr>
          <p:cNvSpPr/>
          <p:nvPr/>
        </p:nvSpPr>
        <p:spPr>
          <a:xfrm>
            <a:off x="7398298" y="5411577"/>
            <a:ext cx="4099973" cy="9447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b="1" dirty="0">
                <a:latin typeface="Montserrat" panose="00000500000000000000" pitchFamily="2" charset="0"/>
              </a:rPr>
              <a:t>De eerstvolgende cursus is op 1, 8 en 15 september</a:t>
            </a:r>
            <a:endParaRPr lang="nl-NL" sz="2000" b="1" dirty="0">
              <a:highlight>
                <a:srgbClr val="FF00FF"/>
              </a:highlight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1226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786B8-E9F7-8E1E-EFA3-76D53287B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DDD580-C663-319E-0AB1-C349F2A2F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561" y="1189722"/>
            <a:ext cx="10688877" cy="5219681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A30056A-8DE9-932E-14EE-256C88763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6B25E054-8649-435E-184F-1713F6A68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234"/>
            <a:ext cx="10515600" cy="1325563"/>
          </a:xfrm>
        </p:spPr>
        <p:txBody>
          <a:bodyPr>
            <a:normAutofit/>
          </a:bodyPr>
          <a:lstStyle/>
          <a:p>
            <a:r>
              <a:rPr lang="nl-NL" sz="2800" b="1">
                <a:latin typeface="Montserrat" panose="00000500000000000000" pitchFamily="2" charset="0"/>
                <a:cs typeface="Poppins" panose="00000500000000000000" pitchFamily="2" charset="0"/>
              </a:rPr>
              <a:t>Planning: </a:t>
            </a:r>
            <a:r>
              <a:rPr lang="nl-NL" sz="2800">
                <a:latin typeface="Montserrat" panose="00000500000000000000" pitchFamily="2" charset="0"/>
                <a:cs typeface="Poppins" panose="00000500000000000000" pitchFamily="2" charset="0"/>
              </a:rPr>
              <a:t>Inschrijving &gt; oriëntatiescan &gt; cursus</a:t>
            </a:r>
          </a:p>
        </p:txBody>
      </p:sp>
      <p:sp>
        <p:nvSpPr>
          <p:cNvPr id="32" name="Tijdelijke aanduiding voor inhoud 2">
            <a:extLst>
              <a:ext uri="{FF2B5EF4-FFF2-40B4-BE49-F238E27FC236}">
                <a16:creationId xmlns:a16="http://schemas.microsoft.com/office/drawing/2014/main" id="{7E348E8E-4E26-0F76-D63E-B95503F6E333}"/>
              </a:ext>
            </a:extLst>
          </p:cNvPr>
          <p:cNvSpPr txBox="1">
            <a:spLocks/>
          </p:cNvSpPr>
          <p:nvPr/>
        </p:nvSpPr>
        <p:spPr>
          <a:xfrm>
            <a:off x="7471367" y="6090460"/>
            <a:ext cx="1474725" cy="4623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Stap 4</a:t>
            </a: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35" name="Tijdelijke aanduiding voor inhoud 2">
            <a:extLst>
              <a:ext uri="{FF2B5EF4-FFF2-40B4-BE49-F238E27FC236}">
                <a16:creationId xmlns:a16="http://schemas.microsoft.com/office/drawing/2014/main" id="{FE975E65-B055-25AD-C450-743ECE5D46A0}"/>
              </a:ext>
            </a:extLst>
          </p:cNvPr>
          <p:cNvSpPr txBox="1">
            <a:spLocks/>
          </p:cNvSpPr>
          <p:nvPr/>
        </p:nvSpPr>
        <p:spPr>
          <a:xfrm>
            <a:off x="4458538" y="6095324"/>
            <a:ext cx="2414392" cy="4623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1, 8 en 15 april</a:t>
            </a:r>
          </a:p>
        </p:txBody>
      </p:sp>
      <p:sp>
        <p:nvSpPr>
          <p:cNvPr id="52" name="Tijdelijke aanduiding voor inhoud 2">
            <a:extLst>
              <a:ext uri="{FF2B5EF4-FFF2-40B4-BE49-F238E27FC236}">
                <a16:creationId xmlns:a16="http://schemas.microsoft.com/office/drawing/2014/main" id="{EB9B972D-F461-668A-4A44-C2655E2D8080}"/>
              </a:ext>
            </a:extLst>
          </p:cNvPr>
          <p:cNvSpPr txBox="1">
            <a:spLocks/>
          </p:cNvSpPr>
          <p:nvPr/>
        </p:nvSpPr>
        <p:spPr>
          <a:xfrm>
            <a:off x="1652950" y="3490896"/>
            <a:ext cx="1474725" cy="4623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Stap 1</a:t>
            </a: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53" name="Tijdelijke aanduiding voor inhoud 2">
            <a:extLst>
              <a:ext uri="{FF2B5EF4-FFF2-40B4-BE49-F238E27FC236}">
                <a16:creationId xmlns:a16="http://schemas.microsoft.com/office/drawing/2014/main" id="{CB06EECB-533A-A080-2B09-118FC62CE6B7}"/>
              </a:ext>
            </a:extLst>
          </p:cNvPr>
          <p:cNvSpPr txBox="1">
            <a:spLocks/>
          </p:cNvSpPr>
          <p:nvPr/>
        </p:nvSpPr>
        <p:spPr>
          <a:xfrm>
            <a:off x="4092930" y="3490760"/>
            <a:ext cx="1474725" cy="4623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Stap 2</a:t>
            </a: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54" name="Tijdelijke aanduiding voor inhoud 2">
            <a:extLst>
              <a:ext uri="{FF2B5EF4-FFF2-40B4-BE49-F238E27FC236}">
                <a16:creationId xmlns:a16="http://schemas.microsoft.com/office/drawing/2014/main" id="{BF96EA75-673A-995E-D21D-0E17D1A97E7F}"/>
              </a:ext>
            </a:extLst>
          </p:cNvPr>
          <p:cNvSpPr txBox="1">
            <a:spLocks/>
          </p:cNvSpPr>
          <p:nvPr/>
        </p:nvSpPr>
        <p:spPr>
          <a:xfrm>
            <a:off x="6547891" y="3505708"/>
            <a:ext cx="1474725" cy="4623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Stap 3</a:t>
            </a: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55" name="Tijdelijke aanduiding voor inhoud 2">
            <a:extLst>
              <a:ext uri="{FF2B5EF4-FFF2-40B4-BE49-F238E27FC236}">
                <a16:creationId xmlns:a16="http://schemas.microsoft.com/office/drawing/2014/main" id="{E7F9EA25-EFE7-41BD-BF25-2514515419AE}"/>
              </a:ext>
            </a:extLst>
          </p:cNvPr>
          <p:cNvSpPr txBox="1">
            <a:spLocks/>
          </p:cNvSpPr>
          <p:nvPr/>
        </p:nvSpPr>
        <p:spPr>
          <a:xfrm>
            <a:off x="9070185" y="3471242"/>
            <a:ext cx="1474725" cy="4623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Stap 4</a:t>
            </a: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59" name="Tijdelijke aanduiding voor inhoud 2">
            <a:extLst>
              <a:ext uri="{FF2B5EF4-FFF2-40B4-BE49-F238E27FC236}">
                <a16:creationId xmlns:a16="http://schemas.microsoft.com/office/drawing/2014/main" id="{0CD7306C-404D-7E14-FE1F-EEB8697A5346}"/>
              </a:ext>
            </a:extLst>
          </p:cNvPr>
          <p:cNvSpPr txBox="1">
            <a:spLocks/>
          </p:cNvSpPr>
          <p:nvPr/>
        </p:nvSpPr>
        <p:spPr>
          <a:xfrm>
            <a:off x="1532864" y="5709046"/>
            <a:ext cx="1631300" cy="4623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Duurt 1 dag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0" name="Tijdelijke aanduiding voor inhoud 2">
            <a:extLst>
              <a:ext uri="{FF2B5EF4-FFF2-40B4-BE49-F238E27FC236}">
                <a16:creationId xmlns:a16="http://schemas.microsoft.com/office/drawing/2014/main" id="{68E20ED4-D65A-A1FD-7A19-AA0A2F40D4DB}"/>
              </a:ext>
            </a:extLst>
          </p:cNvPr>
          <p:cNvSpPr txBox="1">
            <a:spLocks/>
          </p:cNvSpPr>
          <p:nvPr/>
        </p:nvSpPr>
        <p:spPr>
          <a:xfrm>
            <a:off x="3839953" y="5708717"/>
            <a:ext cx="2059272" cy="4623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Max. </a:t>
            </a:r>
            <a:r>
              <a:rPr kumimoji="0" lang="nl-NL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Roboto"/>
                <a:cs typeface="Roboto"/>
              </a:rPr>
              <a:t>2 weken</a:t>
            </a:r>
            <a:r>
              <a:rPr kumimoji="0" lang="nl-NL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 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1" name="Tijdelijke aanduiding voor inhoud 2">
            <a:extLst>
              <a:ext uri="{FF2B5EF4-FFF2-40B4-BE49-F238E27FC236}">
                <a16:creationId xmlns:a16="http://schemas.microsoft.com/office/drawing/2014/main" id="{DDAFEF41-97A6-BBF1-A618-68000FCF3C03}"/>
              </a:ext>
            </a:extLst>
          </p:cNvPr>
          <p:cNvSpPr txBox="1">
            <a:spLocks/>
          </p:cNvSpPr>
          <p:nvPr/>
        </p:nvSpPr>
        <p:spPr>
          <a:xfrm>
            <a:off x="8778240" y="5533413"/>
            <a:ext cx="1940560" cy="4623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Cursus: 1, 8 en 15 september</a:t>
            </a: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FF00FF"/>
              </a:highlight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C6E30366-E5D2-E8F9-F5E6-8E476D602D49}"/>
              </a:ext>
            </a:extLst>
          </p:cNvPr>
          <p:cNvSpPr txBox="1">
            <a:spLocks/>
          </p:cNvSpPr>
          <p:nvPr/>
        </p:nvSpPr>
        <p:spPr>
          <a:xfrm>
            <a:off x="1816605" y="4846195"/>
            <a:ext cx="1129698" cy="4519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Week 1</a:t>
            </a:r>
            <a:endParaRPr kumimoji="0" lang="nl-NL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C4DC1175-64E4-C124-9E9C-A702538E996D}"/>
              </a:ext>
            </a:extLst>
          </p:cNvPr>
          <p:cNvSpPr txBox="1">
            <a:spLocks/>
          </p:cNvSpPr>
          <p:nvPr/>
        </p:nvSpPr>
        <p:spPr>
          <a:xfrm>
            <a:off x="1484426" y="2726549"/>
            <a:ext cx="1811772" cy="1079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Inschrijving</a:t>
            </a:r>
          </a:p>
        </p:txBody>
      </p:sp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id="{BBC93EE7-0368-5A64-1D9A-997B82F2C974}"/>
              </a:ext>
            </a:extLst>
          </p:cNvPr>
          <p:cNvSpPr txBox="1">
            <a:spLocks/>
          </p:cNvSpPr>
          <p:nvPr/>
        </p:nvSpPr>
        <p:spPr>
          <a:xfrm>
            <a:off x="3753740" y="2997077"/>
            <a:ext cx="2058976" cy="1079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Stukken aanleveren door VvE</a:t>
            </a: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C20A0E79-C3E8-C21D-AFAF-25FF2DF4B78A}"/>
              </a:ext>
            </a:extLst>
          </p:cNvPr>
          <p:cNvSpPr txBox="1"/>
          <p:nvPr/>
        </p:nvSpPr>
        <p:spPr>
          <a:xfrm>
            <a:off x="8446132" y="2974415"/>
            <a:ext cx="2565995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Scan bespreken en deelname cursus door VvE</a:t>
            </a: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78607985-A031-C118-2C95-FA7ECF5572E9}"/>
              </a:ext>
            </a:extLst>
          </p:cNvPr>
          <p:cNvSpPr txBox="1"/>
          <p:nvPr/>
        </p:nvSpPr>
        <p:spPr>
          <a:xfrm>
            <a:off x="6155218" y="2978999"/>
            <a:ext cx="2301821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Oriëntatiescan wordt gemaakt door DVvE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6" name="Tijdelijke aanduiding voor inhoud 2">
            <a:extLst>
              <a:ext uri="{FF2B5EF4-FFF2-40B4-BE49-F238E27FC236}">
                <a16:creationId xmlns:a16="http://schemas.microsoft.com/office/drawing/2014/main" id="{E1FD424D-2F2F-3D45-5B54-2CB91932E9CE}"/>
              </a:ext>
            </a:extLst>
          </p:cNvPr>
          <p:cNvSpPr txBox="1">
            <a:spLocks/>
          </p:cNvSpPr>
          <p:nvPr/>
        </p:nvSpPr>
        <p:spPr>
          <a:xfrm>
            <a:off x="3794158" y="2766886"/>
            <a:ext cx="2058976" cy="10795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Aanleveren</a:t>
            </a:r>
          </a:p>
        </p:txBody>
      </p:sp>
      <p:sp>
        <p:nvSpPr>
          <p:cNvPr id="21" name="Tijdelijke aanduiding voor inhoud 2">
            <a:extLst>
              <a:ext uri="{FF2B5EF4-FFF2-40B4-BE49-F238E27FC236}">
                <a16:creationId xmlns:a16="http://schemas.microsoft.com/office/drawing/2014/main" id="{5314975D-C058-527E-3D81-F18FD870E203}"/>
              </a:ext>
            </a:extLst>
          </p:cNvPr>
          <p:cNvSpPr txBox="1">
            <a:spLocks/>
          </p:cNvSpPr>
          <p:nvPr/>
        </p:nvSpPr>
        <p:spPr>
          <a:xfrm>
            <a:off x="6261610" y="2768022"/>
            <a:ext cx="2058976" cy="10795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Oriëntatiescan</a:t>
            </a:r>
          </a:p>
        </p:txBody>
      </p:sp>
      <p:sp>
        <p:nvSpPr>
          <p:cNvPr id="22" name="Tijdelijke aanduiding voor inhoud 2">
            <a:extLst>
              <a:ext uri="{FF2B5EF4-FFF2-40B4-BE49-F238E27FC236}">
                <a16:creationId xmlns:a16="http://schemas.microsoft.com/office/drawing/2014/main" id="{52B9FE15-5559-24D6-08C8-CFEA684435B9}"/>
              </a:ext>
            </a:extLst>
          </p:cNvPr>
          <p:cNvSpPr txBox="1">
            <a:spLocks/>
          </p:cNvSpPr>
          <p:nvPr/>
        </p:nvSpPr>
        <p:spPr>
          <a:xfrm>
            <a:off x="8718623" y="2767743"/>
            <a:ext cx="2058976" cy="1079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Cursus</a:t>
            </a:r>
          </a:p>
        </p:txBody>
      </p:sp>
      <p:sp>
        <p:nvSpPr>
          <p:cNvPr id="24" name="Tijdelijke aanduiding voor inhoud 2">
            <a:extLst>
              <a:ext uri="{FF2B5EF4-FFF2-40B4-BE49-F238E27FC236}">
                <a16:creationId xmlns:a16="http://schemas.microsoft.com/office/drawing/2014/main" id="{B6D9F216-844C-E2CB-847D-01CF4D7878A5}"/>
              </a:ext>
            </a:extLst>
          </p:cNvPr>
          <p:cNvSpPr txBox="1">
            <a:spLocks/>
          </p:cNvSpPr>
          <p:nvPr/>
        </p:nvSpPr>
        <p:spPr>
          <a:xfrm>
            <a:off x="1338660" y="2986258"/>
            <a:ext cx="1954477" cy="10273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Inschrijven via vve.energiepunt.nl</a:t>
            </a:r>
          </a:p>
        </p:txBody>
      </p:sp>
      <p:sp>
        <p:nvSpPr>
          <p:cNvPr id="13" name="Tijdelijke aanduiding voor inhoud 2">
            <a:extLst>
              <a:ext uri="{FF2B5EF4-FFF2-40B4-BE49-F238E27FC236}">
                <a16:creationId xmlns:a16="http://schemas.microsoft.com/office/drawing/2014/main" id="{B36C07B9-7A76-D3E2-F408-8C14F29169DA}"/>
              </a:ext>
            </a:extLst>
          </p:cNvPr>
          <p:cNvSpPr txBox="1">
            <a:spLocks/>
          </p:cNvSpPr>
          <p:nvPr/>
        </p:nvSpPr>
        <p:spPr>
          <a:xfrm>
            <a:off x="4300933" y="4846194"/>
            <a:ext cx="1129698" cy="4519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Week 3</a:t>
            </a:r>
            <a:endParaRPr kumimoji="0" lang="nl-NL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5" name="Tijdelijke aanduiding voor inhoud 2">
            <a:extLst>
              <a:ext uri="{FF2B5EF4-FFF2-40B4-BE49-F238E27FC236}">
                <a16:creationId xmlns:a16="http://schemas.microsoft.com/office/drawing/2014/main" id="{2016AC11-E069-BE48-9D8E-19A08B1F7DE6}"/>
              </a:ext>
            </a:extLst>
          </p:cNvPr>
          <p:cNvSpPr txBox="1">
            <a:spLocks/>
          </p:cNvSpPr>
          <p:nvPr/>
        </p:nvSpPr>
        <p:spPr>
          <a:xfrm>
            <a:off x="6753946" y="4846193"/>
            <a:ext cx="1129698" cy="4519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Week 5</a:t>
            </a:r>
            <a:endParaRPr kumimoji="0" lang="nl-NL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9" name="Tijdelijke aanduiding voor inhoud 2">
            <a:extLst>
              <a:ext uri="{FF2B5EF4-FFF2-40B4-BE49-F238E27FC236}">
                <a16:creationId xmlns:a16="http://schemas.microsoft.com/office/drawing/2014/main" id="{9D96660B-5AA1-CA55-0BFC-ADE395FE1894}"/>
              </a:ext>
            </a:extLst>
          </p:cNvPr>
          <p:cNvSpPr txBox="1">
            <a:spLocks/>
          </p:cNvSpPr>
          <p:nvPr/>
        </p:nvSpPr>
        <p:spPr>
          <a:xfrm>
            <a:off x="6292966" y="5708717"/>
            <a:ext cx="2059272" cy="4623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Roboto"/>
                <a:cs typeface="Roboto"/>
              </a:rPr>
              <a:t>Binnen 2 weken</a:t>
            </a:r>
            <a:r>
              <a:rPr kumimoji="0" lang="nl-NL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 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C391D16A-94F6-A334-6676-3A32D82C7A9B}"/>
              </a:ext>
            </a:extLst>
          </p:cNvPr>
          <p:cNvGrpSpPr>
            <a:grpSpLocks noChangeAspect="1"/>
          </p:cNvGrpSpPr>
          <p:nvPr/>
        </p:nvGrpSpPr>
        <p:grpSpPr>
          <a:xfrm>
            <a:off x="10236747" y="284552"/>
            <a:ext cx="1726169" cy="743354"/>
            <a:chOff x="5829300" y="2729534"/>
            <a:chExt cx="5295900" cy="2280616"/>
          </a:xfrm>
        </p:grpSpPr>
        <p:pic>
          <p:nvPicPr>
            <p:cNvPr id="8" name="Afbeelding 7" descr="Afbeelding met tekst, schermopname, diagram, ontwerp&#10;&#10;Door AI gegenereerde inhoud is mogelijk onjuist.">
              <a:extLst>
                <a:ext uri="{FF2B5EF4-FFF2-40B4-BE49-F238E27FC236}">
                  <a16:creationId xmlns:a16="http://schemas.microsoft.com/office/drawing/2014/main" id="{F9D3BCC4-C8C2-CFAC-D4F4-81304A8F04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72" r="35870" b="60207"/>
            <a:stretch>
              <a:fillRect/>
            </a:stretch>
          </p:blipFill>
          <p:spPr>
            <a:xfrm>
              <a:off x="5829300" y="2729534"/>
              <a:ext cx="5219700" cy="2232991"/>
            </a:xfrm>
            <a:prstGeom prst="rect">
              <a:avLst/>
            </a:prstGeom>
          </p:spPr>
        </p:pic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37A7940C-404B-BDEE-9B9D-1035120F6988}"/>
                </a:ext>
              </a:extLst>
            </p:cNvPr>
            <p:cNvSpPr/>
            <p:nvPr/>
          </p:nvSpPr>
          <p:spPr>
            <a:xfrm>
              <a:off x="10267950" y="4733925"/>
              <a:ext cx="857250" cy="2762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AF2F76FC-1071-6B2E-E428-BF14ADAAFBB4}"/>
                </a:ext>
              </a:extLst>
            </p:cNvPr>
            <p:cNvSpPr/>
            <p:nvPr/>
          </p:nvSpPr>
          <p:spPr>
            <a:xfrm>
              <a:off x="6651625" y="4442676"/>
              <a:ext cx="1150218" cy="5198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12" name="Gelijkbenige driehoek 11">
              <a:extLst>
                <a:ext uri="{FF2B5EF4-FFF2-40B4-BE49-F238E27FC236}">
                  <a16:creationId xmlns:a16="http://schemas.microsoft.com/office/drawing/2014/main" id="{C9CCF222-4A14-9A36-1C15-7EC8B2A14B40}"/>
                </a:ext>
              </a:extLst>
            </p:cNvPr>
            <p:cNvSpPr/>
            <p:nvPr/>
          </p:nvSpPr>
          <p:spPr>
            <a:xfrm>
              <a:off x="7350125" y="4622800"/>
              <a:ext cx="806450" cy="339725"/>
            </a:xfrm>
            <a:prstGeom prst="triangle">
              <a:avLst>
                <a:gd name="adj" fmla="val 52362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" name="Rechthoek 12">
              <a:extLst>
                <a:ext uri="{FF2B5EF4-FFF2-40B4-BE49-F238E27FC236}">
                  <a16:creationId xmlns:a16="http://schemas.microsoft.com/office/drawing/2014/main" id="{83B4CE34-2CA2-CAC4-5D4D-F5841E84BCA0}"/>
                </a:ext>
              </a:extLst>
            </p:cNvPr>
            <p:cNvSpPr/>
            <p:nvPr/>
          </p:nvSpPr>
          <p:spPr>
            <a:xfrm>
              <a:off x="8495580" y="4724400"/>
              <a:ext cx="671514" cy="261937"/>
            </a:xfrm>
            <a:custGeom>
              <a:avLst/>
              <a:gdLst>
                <a:gd name="connsiteX0" fmla="*/ 0 w 857250"/>
                <a:gd name="connsiteY0" fmla="*/ 0 h 276225"/>
                <a:gd name="connsiteX1" fmla="*/ 857250 w 857250"/>
                <a:gd name="connsiteY1" fmla="*/ 0 h 276225"/>
                <a:gd name="connsiteX2" fmla="*/ 857250 w 857250"/>
                <a:gd name="connsiteY2" fmla="*/ 276225 h 276225"/>
                <a:gd name="connsiteX3" fmla="*/ 0 w 857250"/>
                <a:gd name="connsiteY3" fmla="*/ 276225 h 276225"/>
                <a:gd name="connsiteX4" fmla="*/ 0 w 857250"/>
                <a:gd name="connsiteY4" fmla="*/ 0 h 276225"/>
                <a:gd name="connsiteX0" fmla="*/ 0 w 862013"/>
                <a:gd name="connsiteY0" fmla="*/ 138112 h 276225"/>
                <a:gd name="connsiteX1" fmla="*/ 862013 w 862013"/>
                <a:gd name="connsiteY1" fmla="*/ 0 h 276225"/>
                <a:gd name="connsiteX2" fmla="*/ 862013 w 862013"/>
                <a:gd name="connsiteY2" fmla="*/ 276225 h 276225"/>
                <a:gd name="connsiteX3" fmla="*/ 4763 w 862013"/>
                <a:gd name="connsiteY3" fmla="*/ 276225 h 276225"/>
                <a:gd name="connsiteX4" fmla="*/ 0 w 862013"/>
                <a:gd name="connsiteY4" fmla="*/ 138112 h 276225"/>
                <a:gd name="connsiteX0" fmla="*/ 0 w 862013"/>
                <a:gd name="connsiteY0" fmla="*/ 123824 h 261937"/>
                <a:gd name="connsiteX1" fmla="*/ 614363 w 862013"/>
                <a:gd name="connsiteY1" fmla="*/ 0 h 261937"/>
                <a:gd name="connsiteX2" fmla="*/ 862013 w 862013"/>
                <a:gd name="connsiteY2" fmla="*/ 261937 h 261937"/>
                <a:gd name="connsiteX3" fmla="*/ 4763 w 862013"/>
                <a:gd name="connsiteY3" fmla="*/ 261937 h 261937"/>
                <a:gd name="connsiteX4" fmla="*/ 0 w 862013"/>
                <a:gd name="connsiteY4" fmla="*/ 123824 h 261937"/>
                <a:gd name="connsiteX0" fmla="*/ 0 w 614363"/>
                <a:gd name="connsiteY0" fmla="*/ 123824 h 261937"/>
                <a:gd name="connsiteX1" fmla="*/ 614363 w 614363"/>
                <a:gd name="connsiteY1" fmla="*/ 0 h 261937"/>
                <a:gd name="connsiteX2" fmla="*/ 561976 w 614363"/>
                <a:gd name="connsiteY2" fmla="*/ 259556 h 261937"/>
                <a:gd name="connsiteX3" fmla="*/ 4763 w 614363"/>
                <a:gd name="connsiteY3" fmla="*/ 261937 h 261937"/>
                <a:gd name="connsiteX4" fmla="*/ 0 w 614363"/>
                <a:gd name="connsiteY4" fmla="*/ 123824 h 261937"/>
                <a:gd name="connsiteX0" fmla="*/ 0 w 671514"/>
                <a:gd name="connsiteY0" fmla="*/ 123824 h 261937"/>
                <a:gd name="connsiteX1" fmla="*/ 614363 w 671514"/>
                <a:gd name="connsiteY1" fmla="*/ 0 h 261937"/>
                <a:gd name="connsiteX2" fmla="*/ 671514 w 671514"/>
                <a:gd name="connsiteY2" fmla="*/ 257175 h 261937"/>
                <a:gd name="connsiteX3" fmla="*/ 4763 w 671514"/>
                <a:gd name="connsiteY3" fmla="*/ 261937 h 261937"/>
                <a:gd name="connsiteX4" fmla="*/ 0 w 671514"/>
                <a:gd name="connsiteY4" fmla="*/ 123824 h 26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1514" h="261937">
                  <a:moveTo>
                    <a:pt x="0" y="123824"/>
                  </a:moveTo>
                  <a:lnTo>
                    <a:pt x="614363" y="0"/>
                  </a:lnTo>
                  <a:lnTo>
                    <a:pt x="671514" y="257175"/>
                  </a:lnTo>
                  <a:lnTo>
                    <a:pt x="4763" y="261937"/>
                  </a:lnTo>
                  <a:lnTo>
                    <a:pt x="0" y="123824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1425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669E8-FF8F-13E9-1077-E3EB28881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inhoud 8" descr="Afbeelding met tekst, schermopname, diagram&#10;&#10;Door AI gegenereerde inhoud is mogelijk onjuist.">
            <a:extLst>
              <a:ext uri="{FF2B5EF4-FFF2-40B4-BE49-F238E27FC236}">
                <a16:creationId xmlns:a16="http://schemas.microsoft.com/office/drawing/2014/main" id="{0B33C730-0BE2-AB19-2AC9-F6944ADEAD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5" r="852" b="2713"/>
          <a:stretch>
            <a:fillRect/>
          </a:stretch>
        </p:blipFill>
        <p:spPr>
          <a:xfrm>
            <a:off x="3840462" y="1332116"/>
            <a:ext cx="7944591" cy="4801845"/>
          </a:xfrm>
          <a:prstGeom prst="rect">
            <a:avLst/>
          </a:prstGeom>
          <a:noFill/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57F4CB0-08A7-138C-9D6D-D66581F38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0D60B0DB-0FC4-A294-AF5B-7B8F3A308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sz="2800" b="1">
                <a:cs typeface="Poppins" panose="00000500000000000000" pitchFamily="2" charset="0"/>
              </a:rPr>
              <a:t>Het vve aanbod in het verdere traject</a:t>
            </a:r>
            <a:endParaRPr lang="nl-NL" sz="2800" b="1">
              <a:latin typeface="Montserrat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" name="Afbeelding 1" descr="Afbeelding met Graphics, symbool, Lettertype, grafische vormgeving&#10;&#10;Automatisch gegenereerde beschrijving">
            <a:extLst>
              <a:ext uri="{FF2B5EF4-FFF2-40B4-BE49-F238E27FC236}">
                <a16:creationId xmlns:a16="http://schemas.microsoft.com/office/drawing/2014/main" id="{E0DC38F2-F48C-492F-2EBE-85CE0FDBBC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47" y="5865878"/>
            <a:ext cx="1429588" cy="743353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E1F4F5FA-8A88-6675-C38F-2F906622E379}"/>
              </a:ext>
            </a:extLst>
          </p:cNvPr>
          <p:cNvSpPr txBox="1"/>
          <p:nvPr/>
        </p:nvSpPr>
        <p:spPr>
          <a:xfrm>
            <a:off x="590415" y="2301877"/>
            <a:ext cx="325004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nl-NL" sz="2000">
                <a:solidFill>
                  <a:schemeClr val="bg2">
                    <a:lumMod val="75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I</a:t>
            </a:r>
            <a:r>
              <a:rPr kumimoji="0" lang="nl-NL" sz="200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ntake</a:t>
            </a:r>
            <a:r>
              <a:rPr kumimoji="0" lang="nl-NL" sz="200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, gesprek en oriëntatiescan </a:t>
            </a:r>
            <a:br>
              <a:rPr kumimoji="0" lang="nl-NL" sz="200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</a:br>
            <a:endParaRPr kumimoji="0" lang="nl-NL" sz="2000" b="1" u="none" strike="noStrike" kern="1200" cap="none" spc="0" normalizeH="0" baseline="0" noProof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highlight>
                <a:srgbClr val="9ECADE"/>
              </a:highlight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nl-NL" sz="2000">
                <a:solidFill>
                  <a:schemeClr val="bg2">
                    <a:lumMod val="75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Cursus voor bewoners</a:t>
            </a:r>
            <a:br>
              <a:rPr kumimoji="0" lang="nl-NL" sz="2000" b="1" u="none" strike="noStrike" kern="1200" cap="none" spc="0" normalizeH="0" baseline="0" noProof="0">
                <a:ln>
                  <a:noFill/>
                </a:ln>
                <a:effectLst/>
                <a:highlight>
                  <a:srgbClr val="7BC5D4"/>
                </a:highlight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</a:br>
            <a:r>
              <a:rPr kumimoji="0" lang="nl-NL" sz="2000" b="1" u="none" strike="noStrike" kern="1200" cap="none" spc="0" normalizeH="0" baseline="0" noProof="0">
                <a:ln>
                  <a:noFill/>
                </a:ln>
                <a:effectLst/>
                <a:highlight>
                  <a:srgbClr val="7BC5D4"/>
                </a:highlight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kumimoji="0" lang="nl-NL" sz="2000" b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Begeleiding tijdens het traject </a:t>
            </a:r>
            <a:br>
              <a:rPr kumimoji="0" lang="nl-NL" sz="2000" b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</a:br>
            <a:endParaRPr kumimoji="0" lang="nl-NL" sz="2000" b="1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kumimoji="0" lang="nl-NL" sz="2000" b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Subsidie 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2C000D8F-7CD5-9327-9B7E-8DA0B7668616}"/>
              </a:ext>
            </a:extLst>
          </p:cNvPr>
          <p:cNvSpPr/>
          <p:nvPr/>
        </p:nvSpPr>
        <p:spPr>
          <a:xfrm>
            <a:off x="4191000" y="1332116"/>
            <a:ext cx="5124450" cy="1696834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65621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05F1E-5A7C-9764-76D6-5335866EB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0B475CE0-BEEC-1F21-1701-523555A28531}"/>
              </a:ext>
            </a:extLst>
          </p:cNvPr>
          <p:cNvSpPr/>
          <p:nvPr/>
        </p:nvSpPr>
        <p:spPr>
          <a:xfrm>
            <a:off x="-104775" y="-85725"/>
            <a:ext cx="12411075" cy="71247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5121B56-218F-BB6A-5B01-FAFCBBABC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29000"/>
            <a:ext cx="10515600" cy="1872001"/>
          </a:xfrm>
        </p:spPr>
        <p:txBody>
          <a:bodyPr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nl-NL" sz="5400" b="1">
                <a:latin typeface="Montserrat" panose="00000500000000000000" pitchFamily="2" charset="0"/>
                <a:cs typeface="Poppins" panose="00000500000000000000" pitchFamily="2" charset="0"/>
              </a:rPr>
              <a:t>De volgende stap:</a:t>
            </a:r>
            <a:br>
              <a:rPr lang="nl-NL" sz="5400" b="1">
                <a:latin typeface="Montserrat" panose="00000500000000000000" pitchFamily="2" charset="0"/>
                <a:cs typeface="Poppins" panose="00000500000000000000" pitchFamily="2" charset="0"/>
              </a:rPr>
            </a:br>
            <a:r>
              <a:rPr lang="nl-NL" sz="5400" b="1">
                <a:latin typeface="Montserrat" panose="00000500000000000000" pitchFamily="2" charset="0"/>
                <a:cs typeface="Poppins" panose="00000500000000000000" pitchFamily="2" charset="0"/>
              </a:rPr>
              <a:t>de haalbaarheidsfase</a:t>
            </a:r>
            <a:endParaRPr lang="nl-NL" sz="2800" b="1">
              <a:latin typeface="Montserrat" panose="00000500000000000000" pitchFamily="2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33C79E9-4610-9B07-6F84-C1C1FCF67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7465AD53-AE6C-53DE-2E98-50C0DC716F41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j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9992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0EA4D-629F-488F-35FC-F90058686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ep 12">
            <a:extLst>
              <a:ext uri="{FF2B5EF4-FFF2-40B4-BE49-F238E27FC236}">
                <a16:creationId xmlns:a16="http://schemas.microsoft.com/office/drawing/2014/main" id="{90DBE48C-15E2-4739-54E2-43679AD16298}"/>
              </a:ext>
            </a:extLst>
          </p:cNvPr>
          <p:cNvGrpSpPr>
            <a:grpSpLocks noChangeAspect="1"/>
          </p:cNvGrpSpPr>
          <p:nvPr/>
        </p:nvGrpSpPr>
        <p:grpSpPr>
          <a:xfrm>
            <a:off x="838200" y="2632330"/>
            <a:ext cx="5400000" cy="2432348"/>
            <a:chOff x="1981200" y="1700875"/>
            <a:chExt cx="7360942" cy="3315625"/>
          </a:xfrm>
        </p:grpSpPr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236500B0-E2DB-E523-902E-5A9365524CEF}"/>
                </a:ext>
              </a:extLst>
            </p:cNvPr>
            <p:cNvSpPr/>
            <p:nvPr/>
          </p:nvSpPr>
          <p:spPr>
            <a:xfrm rot="222374">
              <a:off x="4059936" y="1991894"/>
              <a:ext cx="633984" cy="7025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pic>
          <p:nvPicPr>
            <p:cNvPr id="11" name="Afbeelding 10" descr="Afbeelding met tekst, schermopname, diagram, ontwerp&#10;&#10;Door AI gegenereerde inhoud is mogelijk onjuist.">
              <a:extLst>
                <a:ext uri="{FF2B5EF4-FFF2-40B4-BE49-F238E27FC236}">
                  <a16:creationId xmlns:a16="http://schemas.microsoft.com/office/drawing/2014/main" id="{B48CEB78-4D24-1B7A-8949-D14E3497AE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4" t="30198" r="50000" b="38198"/>
            <a:stretch>
              <a:fillRect/>
            </a:stretch>
          </p:blipFill>
          <p:spPr>
            <a:xfrm>
              <a:off x="1981200" y="1739900"/>
              <a:ext cx="7337228" cy="3162301"/>
            </a:xfrm>
            <a:prstGeom prst="rect">
              <a:avLst/>
            </a:prstGeom>
          </p:spPr>
        </p:pic>
        <p:sp>
          <p:nvSpPr>
            <p:cNvPr id="12" name="Rechthoek 4">
              <a:extLst>
                <a:ext uri="{FF2B5EF4-FFF2-40B4-BE49-F238E27FC236}">
                  <a16:creationId xmlns:a16="http://schemas.microsoft.com/office/drawing/2014/main" id="{CB1475BD-90C4-2499-CD14-A3DFC525FAB5}"/>
                </a:ext>
              </a:extLst>
            </p:cNvPr>
            <p:cNvSpPr/>
            <p:nvPr/>
          </p:nvSpPr>
          <p:spPr>
            <a:xfrm>
              <a:off x="5941914" y="1700875"/>
              <a:ext cx="3400228" cy="881750"/>
            </a:xfrm>
            <a:custGeom>
              <a:avLst/>
              <a:gdLst>
                <a:gd name="connsiteX0" fmla="*/ 0 w 2790628"/>
                <a:gd name="connsiteY0" fmla="*/ 0 h 742050"/>
                <a:gd name="connsiteX1" fmla="*/ 2790628 w 2790628"/>
                <a:gd name="connsiteY1" fmla="*/ 0 h 742050"/>
                <a:gd name="connsiteX2" fmla="*/ 2790628 w 2790628"/>
                <a:gd name="connsiteY2" fmla="*/ 742050 h 742050"/>
                <a:gd name="connsiteX3" fmla="*/ 0 w 2790628"/>
                <a:gd name="connsiteY3" fmla="*/ 742050 h 742050"/>
                <a:gd name="connsiteX4" fmla="*/ 0 w 2790628"/>
                <a:gd name="connsiteY4" fmla="*/ 0 h 742050"/>
                <a:gd name="connsiteX0" fmla="*/ 0 w 2816028"/>
                <a:gd name="connsiteY0" fmla="*/ 0 h 742050"/>
                <a:gd name="connsiteX1" fmla="*/ 2790628 w 2816028"/>
                <a:gd name="connsiteY1" fmla="*/ 0 h 742050"/>
                <a:gd name="connsiteX2" fmla="*/ 2816028 w 2816028"/>
                <a:gd name="connsiteY2" fmla="*/ 551550 h 742050"/>
                <a:gd name="connsiteX3" fmla="*/ 0 w 2816028"/>
                <a:gd name="connsiteY3" fmla="*/ 742050 h 742050"/>
                <a:gd name="connsiteX4" fmla="*/ 0 w 2816028"/>
                <a:gd name="connsiteY4" fmla="*/ 0 h 742050"/>
                <a:gd name="connsiteX0" fmla="*/ 0 w 2816028"/>
                <a:gd name="connsiteY0" fmla="*/ 0 h 970650"/>
                <a:gd name="connsiteX1" fmla="*/ 2790628 w 2816028"/>
                <a:gd name="connsiteY1" fmla="*/ 0 h 970650"/>
                <a:gd name="connsiteX2" fmla="*/ 2816028 w 2816028"/>
                <a:gd name="connsiteY2" fmla="*/ 551550 h 970650"/>
                <a:gd name="connsiteX3" fmla="*/ 254000 w 2816028"/>
                <a:gd name="connsiteY3" fmla="*/ 970650 h 970650"/>
                <a:gd name="connsiteX4" fmla="*/ 0 w 2816028"/>
                <a:gd name="connsiteY4" fmla="*/ 0 h 970650"/>
                <a:gd name="connsiteX0" fmla="*/ 0 w 2790628"/>
                <a:gd name="connsiteY0" fmla="*/ 0 h 970650"/>
                <a:gd name="connsiteX1" fmla="*/ 2790628 w 2790628"/>
                <a:gd name="connsiteY1" fmla="*/ 0 h 970650"/>
                <a:gd name="connsiteX2" fmla="*/ 1215828 w 2790628"/>
                <a:gd name="connsiteY2" fmla="*/ 742050 h 970650"/>
                <a:gd name="connsiteX3" fmla="*/ 254000 w 2790628"/>
                <a:gd name="connsiteY3" fmla="*/ 970650 h 970650"/>
                <a:gd name="connsiteX4" fmla="*/ 0 w 2790628"/>
                <a:gd name="connsiteY4" fmla="*/ 0 h 970650"/>
                <a:gd name="connsiteX0" fmla="*/ 0 w 2790628"/>
                <a:gd name="connsiteY0" fmla="*/ 0 h 970650"/>
                <a:gd name="connsiteX1" fmla="*/ 2790628 w 2790628"/>
                <a:gd name="connsiteY1" fmla="*/ 0 h 970650"/>
                <a:gd name="connsiteX2" fmla="*/ 1215828 w 2790628"/>
                <a:gd name="connsiteY2" fmla="*/ 742050 h 970650"/>
                <a:gd name="connsiteX3" fmla="*/ 254000 w 2790628"/>
                <a:gd name="connsiteY3" fmla="*/ 970650 h 970650"/>
                <a:gd name="connsiteX4" fmla="*/ 0 w 2790628"/>
                <a:gd name="connsiteY4" fmla="*/ 0 h 970650"/>
                <a:gd name="connsiteX0" fmla="*/ 0 w 2841428"/>
                <a:gd name="connsiteY0" fmla="*/ 0 h 970650"/>
                <a:gd name="connsiteX1" fmla="*/ 2841428 w 2841428"/>
                <a:gd name="connsiteY1" fmla="*/ 101600 h 970650"/>
                <a:gd name="connsiteX2" fmla="*/ 1215828 w 2841428"/>
                <a:gd name="connsiteY2" fmla="*/ 742050 h 970650"/>
                <a:gd name="connsiteX3" fmla="*/ 254000 w 2841428"/>
                <a:gd name="connsiteY3" fmla="*/ 970650 h 970650"/>
                <a:gd name="connsiteX4" fmla="*/ 0 w 2841428"/>
                <a:gd name="connsiteY4" fmla="*/ 0 h 970650"/>
                <a:gd name="connsiteX0" fmla="*/ 0 w 2841428"/>
                <a:gd name="connsiteY0" fmla="*/ 0 h 970650"/>
                <a:gd name="connsiteX1" fmla="*/ 2841428 w 2841428"/>
                <a:gd name="connsiteY1" fmla="*/ 101600 h 970650"/>
                <a:gd name="connsiteX2" fmla="*/ 1215828 w 2841428"/>
                <a:gd name="connsiteY2" fmla="*/ 742050 h 970650"/>
                <a:gd name="connsiteX3" fmla="*/ 254000 w 2841428"/>
                <a:gd name="connsiteY3" fmla="*/ 970650 h 970650"/>
                <a:gd name="connsiteX4" fmla="*/ 0 w 2841428"/>
                <a:gd name="connsiteY4" fmla="*/ 0 h 970650"/>
                <a:gd name="connsiteX0" fmla="*/ 0 w 2879528"/>
                <a:gd name="connsiteY0" fmla="*/ 0 h 970650"/>
                <a:gd name="connsiteX1" fmla="*/ 2879528 w 2879528"/>
                <a:gd name="connsiteY1" fmla="*/ 88900 h 970650"/>
                <a:gd name="connsiteX2" fmla="*/ 1215828 w 2879528"/>
                <a:gd name="connsiteY2" fmla="*/ 742050 h 970650"/>
                <a:gd name="connsiteX3" fmla="*/ 254000 w 2879528"/>
                <a:gd name="connsiteY3" fmla="*/ 970650 h 970650"/>
                <a:gd name="connsiteX4" fmla="*/ 0 w 2879528"/>
                <a:gd name="connsiteY4" fmla="*/ 0 h 970650"/>
                <a:gd name="connsiteX0" fmla="*/ 0 w 3400228"/>
                <a:gd name="connsiteY0" fmla="*/ 12700 h 881750"/>
                <a:gd name="connsiteX1" fmla="*/ 3400228 w 3400228"/>
                <a:gd name="connsiteY1" fmla="*/ 0 h 881750"/>
                <a:gd name="connsiteX2" fmla="*/ 1736528 w 3400228"/>
                <a:gd name="connsiteY2" fmla="*/ 653150 h 881750"/>
                <a:gd name="connsiteX3" fmla="*/ 774700 w 3400228"/>
                <a:gd name="connsiteY3" fmla="*/ 881750 h 881750"/>
                <a:gd name="connsiteX4" fmla="*/ 0 w 3400228"/>
                <a:gd name="connsiteY4" fmla="*/ 12700 h 881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00228" h="881750">
                  <a:moveTo>
                    <a:pt x="0" y="12700"/>
                  </a:moveTo>
                  <a:lnTo>
                    <a:pt x="3400228" y="0"/>
                  </a:lnTo>
                  <a:cubicBezTo>
                    <a:pt x="3268995" y="285450"/>
                    <a:pt x="3150461" y="393100"/>
                    <a:pt x="1736528" y="653150"/>
                  </a:cubicBezTo>
                  <a:lnTo>
                    <a:pt x="774700" y="88175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14" name="Gelijkbenige driehoek 13">
              <a:extLst>
                <a:ext uri="{FF2B5EF4-FFF2-40B4-BE49-F238E27FC236}">
                  <a16:creationId xmlns:a16="http://schemas.microsoft.com/office/drawing/2014/main" id="{18A56DF0-DB7E-70BF-774B-D4E8C0E25EFC}"/>
                </a:ext>
              </a:extLst>
            </p:cNvPr>
            <p:cNvSpPr/>
            <p:nvPr/>
          </p:nvSpPr>
          <p:spPr>
            <a:xfrm rot="10800000" flipH="1">
              <a:off x="5993714" y="2003435"/>
              <a:ext cx="1338428" cy="563826"/>
            </a:xfrm>
            <a:prstGeom prst="triangle">
              <a:avLst>
                <a:gd name="adj" fmla="val 52362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FB76E8F8-F10E-65F4-96BE-BDD9EF862C9A}"/>
                </a:ext>
              </a:extLst>
            </p:cNvPr>
            <p:cNvSpPr/>
            <p:nvPr/>
          </p:nvSpPr>
          <p:spPr>
            <a:xfrm>
              <a:off x="5168900" y="4508500"/>
              <a:ext cx="1422400" cy="5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1CBE9BF9-9230-6EEA-5CAA-64874286D962}"/>
                </a:ext>
              </a:extLst>
            </p:cNvPr>
            <p:cNvSpPr/>
            <p:nvPr/>
          </p:nvSpPr>
          <p:spPr>
            <a:xfrm>
              <a:off x="7213600" y="3767376"/>
              <a:ext cx="2104828" cy="11738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  <p:sp>
        <p:nvSpPr>
          <p:cNvPr id="42" name="Tijdelijke aanduiding voor inhoud 41">
            <a:extLst>
              <a:ext uri="{FF2B5EF4-FFF2-40B4-BE49-F238E27FC236}">
                <a16:creationId xmlns:a16="http://schemas.microsoft.com/office/drawing/2014/main" id="{1EA6A9B8-52A1-C5E4-3F4B-F2F85848BB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37559" y="2246718"/>
            <a:ext cx="4342594" cy="314835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l-NL" sz="2000"/>
              <a:t>Kijken naar mogelijke maatregelen die passen bij het gebouw en de bewoners </a:t>
            </a:r>
          </a:p>
          <a:p>
            <a:pPr>
              <a:lnSpc>
                <a:spcPct val="100000"/>
              </a:lnSpc>
            </a:pPr>
            <a:r>
              <a:rPr lang="nl-NL" sz="2000"/>
              <a:t>Verkennen wat financieel haalbaar is. </a:t>
            </a:r>
          </a:p>
          <a:p>
            <a:pPr>
              <a:lnSpc>
                <a:spcPct val="100000"/>
              </a:lnSpc>
            </a:pPr>
            <a:r>
              <a:rPr lang="nl-NL" sz="2000"/>
              <a:t>De VvE bepaalt in een ALV welke richting verder uitgewerkt wordt. 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DAE959B7-F7F2-E262-5429-410138743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5BAA72E-3227-A190-AB29-EDEBFDABDF28}"/>
              </a:ext>
            </a:extLst>
          </p:cNvPr>
          <p:cNvSpPr txBox="1">
            <a:spLocks/>
          </p:cNvSpPr>
          <p:nvPr/>
        </p:nvSpPr>
        <p:spPr>
          <a:xfrm>
            <a:off x="838200" y="334177"/>
            <a:ext cx="8352934" cy="1385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nl-NL" sz="2800" b="1">
                <a:cs typeface="Poppins" panose="00000500000000000000" pitchFamily="2" charset="0"/>
              </a:rPr>
              <a:t>Wat houdt deze fase in?</a:t>
            </a:r>
          </a:p>
        </p:txBody>
      </p:sp>
    </p:spTree>
    <p:extLst>
      <p:ext uri="{BB962C8B-B14F-4D97-AF65-F5344CB8AC3E}">
        <p14:creationId xmlns:p14="http://schemas.microsoft.com/office/powerpoint/2010/main" val="31826979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1DB88-1E2B-C04F-9845-7118C7611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7646C2-0B25-6BEA-0347-6C261C828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3872"/>
            <a:ext cx="2446422" cy="4301419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nl-NL" sz="1600"/>
              <a:t>Wat zou je als VvE kunnen doen?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FF16224-37A7-AF0F-6135-A944B1213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EBE5-3537-4F94-9FC6-601B4C25F1DE}" type="slidenum">
              <a:rPr lang="nl-NL" smtClean="0"/>
              <a:t>25</a:t>
            </a:fld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5AE1BC2C-CA8A-D14E-121B-138812A94481}"/>
              </a:ext>
            </a:extLst>
          </p:cNvPr>
          <p:cNvSpPr txBox="1">
            <a:spLocks/>
          </p:cNvSpPr>
          <p:nvPr/>
        </p:nvSpPr>
        <p:spPr>
          <a:xfrm>
            <a:off x="838200" y="334177"/>
            <a:ext cx="5933162" cy="16496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nl-NL" sz="2800" b="1">
                <a:cs typeface="Poppins" panose="00000500000000000000" pitchFamily="2" charset="0"/>
              </a:rPr>
              <a:t>Allereerst:</a:t>
            </a:r>
          </a:p>
          <a:p>
            <a:r>
              <a:rPr lang="nl-NL" sz="2800" b="1">
                <a:cs typeface="Poppins" panose="00000500000000000000" pitchFamily="2" charset="0"/>
              </a:rPr>
              <a:t>Maatregelen</a:t>
            </a:r>
          </a:p>
        </p:txBody>
      </p:sp>
      <p:pic>
        <p:nvPicPr>
          <p:cNvPr id="5" name="Afbeelding 4" descr="Afbeelding met schermopname, ontwerp, zwart-wit&#10;&#10;Door AI gegenereerde inhoud is mogelijk onjuist.">
            <a:extLst>
              <a:ext uri="{FF2B5EF4-FFF2-40B4-BE49-F238E27FC236}">
                <a16:creationId xmlns:a16="http://schemas.microsoft.com/office/drawing/2014/main" id="{C8711B17-D3C5-405E-4935-67F95DFD24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874" y="252222"/>
            <a:ext cx="8079021" cy="646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286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3D717-385F-4B63-D421-335120295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4C854CB-3C97-8A6C-42BD-E4A4918B2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5756" y="334027"/>
            <a:ext cx="4976834" cy="5018744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0A89E55-BC7F-EB10-329E-4035D1467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65397"/>
            <a:ext cx="5132241" cy="4301419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nl-NL" sz="2000"/>
              <a:t>Bij verduurzamen volgen we vaak de </a:t>
            </a:r>
            <a:r>
              <a:rPr lang="nl-NL" sz="2000" b="1"/>
              <a:t>Trias Energetica:</a:t>
            </a:r>
          </a:p>
          <a:p>
            <a:pPr>
              <a:lnSpc>
                <a:spcPct val="120000"/>
              </a:lnSpc>
            </a:pPr>
            <a:r>
              <a:rPr lang="nl-NL" sz="2000"/>
              <a:t>Eerst energie besparen – isolatie van dak, gevel, vloer en glas</a:t>
            </a:r>
          </a:p>
          <a:p>
            <a:pPr>
              <a:lnSpc>
                <a:spcPct val="120000"/>
              </a:lnSpc>
            </a:pPr>
            <a:r>
              <a:rPr lang="nl-NL" sz="2000"/>
              <a:t>Daarna duurzame energie opwekken – bijvoorbeeld zonnepanelen</a:t>
            </a:r>
          </a:p>
          <a:p>
            <a:pPr>
              <a:lnSpc>
                <a:spcPct val="120000"/>
              </a:lnSpc>
            </a:pPr>
            <a:r>
              <a:rPr lang="nl-NL" sz="2000"/>
              <a:t>Tot slot energie efficiënt gebruiken – bijvoorbeeld een warmtepomp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68BDA8F-F541-50D5-A0EE-4C0764155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EBE5-3537-4F94-9FC6-601B4C25F1DE}" type="slidenum">
              <a:rPr lang="nl-NL" smtClean="0"/>
              <a:t>26</a:t>
            </a:fld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815A69BD-C22D-75DC-AE01-C199810E136E}"/>
              </a:ext>
            </a:extLst>
          </p:cNvPr>
          <p:cNvSpPr txBox="1">
            <a:spLocks/>
          </p:cNvSpPr>
          <p:nvPr/>
        </p:nvSpPr>
        <p:spPr>
          <a:xfrm>
            <a:off x="838200" y="334177"/>
            <a:ext cx="5933162" cy="1385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nl-NL" sz="2800" b="1">
                <a:cs typeface="Poppins" panose="00000500000000000000" pitchFamily="2" charset="0"/>
              </a:rPr>
              <a:t>Volgorde van verduurzaming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3B93E81-59DA-7145-8650-250BC89BD012}"/>
              </a:ext>
            </a:extLst>
          </p:cNvPr>
          <p:cNvSpPr txBox="1"/>
          <p:nvPr/>
        </p:nvSpPr>
        <p:spPr>
          <a:xfrm>
            <a:off x="6908515" y="5449135"/>
            <a:ext cx="386920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nl-NL" sz="1400">
                <a:latin typeface="Montserrat" panose="00000500000000000000" pitchFamily="2" charset="0"/>
              </a:rPr>
              <a:t>De eerste stap is altijd isolatie.</a:t>
            </a:r>
            <a:br>
              <a:rPr lang="nl-NL" sz="1400">
                <a:latin typeface="Montserrat" panose="00000500000000000000" pitchFamily="2" charset="0"/>
              </a:rPr>
            </a:br>
            <a:r>
              <a:rPr lang="nl-NL" sz="1400">
                <a:latin typeface="Montserrat" panose="00000500000000000000" pitchFamily="2" charset="0"/>
              </a:rPr>
              <a:t>De volgende stappen worden interessanter zodra de basis op orde is.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00AD6B-BC2B-1E1E-BB13-5D09472D0761}"/>
              </a:ext>
            </a:extLst>
          </p:cNvPr>
          <p:cNvSpPr txBox="1"/>
          <p:nvPr/>
        </p:nvSpPr>
        <p:spPr>
          <a:xfrm>
            <a:off x="6443118" y="4829551"/>
            <a:ext cx="216748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1400" b="1">
                <a:latin typeface="Montserrat" panose="00000500000000000000" pitchFamily="2" charset="0"/>
              </a:rPr>
              <a:t>2. duurzame energie opwekken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1F97A2-9B2A-7496-7296-F6E24BBEDF53}"/>
              </a:ext>
            </a:extLst>
          </p:cNvPr>
          <p:cNvSpPr txBox="1"/>
          <p:nvPr/>
        </p:nvSpPr>
        <p:spPr>
          <a:xfrm>
            <a:off x="9779725" y="4820407"/>
            <a:ext cx="170145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1400" b="1">
                <a:latin typeface="Montserrat" panose="00000500000000000000" pitchFamily="2" charset="0"/>
              </a:rPr>
              <a:t>3. Efficiënt gebruik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1028A5-5D3A-5585-C81F-5B5D87C07FB9}"/>
              </a:ext>
            </a:extLst>
          </p:cNvPr>
          <p:cNvSpPr txBox="1"/>
          <p:nvPr/>
        </p:nvSpPr>
        <p:spPr>
          <a:xfrm rot="17940194">
            <a:off x="6269201" y="1561823"/>
            <a:ext cx="326589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400" b="1">
                <a:latin typeface="Montserrat"/>
              </a:rPr>
              <a:t>Trias Energetica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8AE2F60B-20EF-872B-B111-0C629318DDB0}"/>
              </a:ext>
            </a:extLst>
          </p:cNvPr>
          <p:cNvSpPr txBox="1"/>
          <p:nvPr/>
        </p:nvSpPr>
        <p:spPr>
          <a:xfrm>
            <a:off x="9198461" y="765092"/>
            <a:ext cx="170145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1400" b="1">
                <a:latin typeface="Montserrat" panose="00000500000000000000" pitchFamily="2" charset="0"/>
              </a:rPr>
              <a:t>1. Energie   </a:t>
            </a:r>
            <a:br>
              <a:rPr lang="nl-NL" sz="1400" b="1">
                <a:latin typeface="Montserrat" panose="00000500000000000000" pitchFamily="2" charset="0"/>
              </a:rPr>
            </a:br>
            <a:r>
              <a:rPr lang="nl-NL" sz="1400" b="1">
                <a:latin typeface="Montserrat" panose="00000500000000000000" pitchFamily="2" charset="0"/>
              </a:rPr>
              <a:t>    besparen</a:t>
            </a:r>
          </a:p>
        </p:txBody>
      </p:sp>
    </p:spTree>
    <p:extLst>
      <p:ext uri="{BB962C8B-B14F-4D97-AF65-F5344CB8AC3E}">
        <p14:creationId xmlns:p14="http://schemas.microsoft.com/office/powerpoint/2010/main" val="7890159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341A57-A0C1-4F1E-B69C-3A03F7A00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b="1"/>
              <a:t>De Verduurzaming Scenario’s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541844EE-B7C0-484D-9311-FFE173CF09B3}"/>
              </a:ext>
            </a:extLst>
          </p:cNvPr>
          <p:cNvSpPr/>
          <p:nvPr/>
        </p:nvSpPr>
        <p:spPr>
          <a:xfrm>
            <a:off x="1183342" y="2331986"/>
            <a:ext cx="2832847" cy="1214716"/>
          </a:xfrm>
          <a:prstGeom prst="rect">
            <a:avLst/>
          </a:prstGeom>
          <a:blipFill>
            <a:blip r:embed="rId3">
              <a:biLevel thresh="50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b="1">
                <a:solidFill>
                  <a:schemeClr val="tx1"/>
                </a:solidFill>
                <a:latin typeface="Montserrat" panose="00000500000000000000" pitchFamily="2" charset="0"/>
              </a:rPr>
              <a:t>Referentie scenario</a:t>
            </a:r>
            <a:br>
              <a:rPr lang="nl-NL" b="1">
                <a:solidFill>
                  <a:schemeClr val="tx1"/>
                </a:solidFill>
                <a:latin typeface="Montserrat" panose="00000500000000000000" pitchFamily="2" charset="0"/>
              </a:rPr>
            </a:br>
            <a:endParaRPr lang="nl-NL" b="1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6F35EA13-F18B-4216-ACB6-9A035F4A996F}"/>
              </a:ext>
            </a:extLst>
          </p:cNvPr>
          <p:cNvSpPr/>
          <p:nvPr/>
        </p:nvSpPr>
        <p:spPr>
          <a:xfrm>
            <a:off x="4679576" y="2358416"/>
            <a:ext cx="2832847" cy="1183810"/>
          </a:xfrm>
          <a:prstGeom prst="rect">
            <a:avLst/>
          </a:prstGeom>
          <a:blipFill>
            <a:blip r:embed="rId3">
              <a:biLevel thresh="50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b="1">
                <a:solidFill>
                  <a:schemeClr val="tx1"/>
                </a:solidFill>
                <a:latin typeface="Montserrat" panose="00000500000000000000" pitchFamily="2" charset="0"/>
              </a:rPr>
              <a:t>Stapsgewijs verduurzamen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9443950A-0B55-4117-8EA3-6DE0BECB5EAB}"/>
              </a:ext>
            </a:extLst>
          </p:cNvPr>
          <p:cNvSpPr/>
          <p:nvPr/>
        </p:nvSpPr>
        <p:spPr>
          <a:xfrm>
            <a:off x="8175810" y="2362892"/>
            <a:ext cx="2832847" cy="1183810"/>
          </a:xfrm>
          <a:prstGeom prst="rect">
            <a:avLst/>
          </a:prstGeom>
          <a:blipFill>
            <a:blip r:embed="rId3">
              <a:biLevel thresh="50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b="1">
                <a:solidFill>
                  <a:schemeClr val="tx1"/>
                </a:solidFill>
                <a:latin typeface="Montserrat" panose="00000500000000000000" pitchFamily="2" charset="0"/>
              </a:rPr>
              <a:t>In 1 keer geheel verduurzaamd</a:t>
            </a:r>
            <a:endParaRPr lang="nl-NL" b="1">
              <a:solidFill>
                <a:schemeClr val="tx1"/>
              </a:solidFill>
              <a:latin typeface="Montserrat" panose="00000500000000000000" pitchFamily="2" charset="0"/>
              <a:cs typeface="Calibri"/>
            </a:endParaRPr>
          </a:p>
        </p:txBody>
      </p:sp>
      <p:sp>
        <p:nvSpPr>
          <p:cNvPr id="8" name="Tijdelijke aanduiding voor inhoud 3">
            <a:extLst>
              <a:ext uri="{FF2B5EF4-FFF2-40B4-BE49-F238E27FC236}">
                <a16:creationId xmlns:a16="http://schemas.microsoft.com/office/drawing/2014/main" id="{A39EB52A-1E37-44FE-AF35-43173A0D5240}"/>
              </a:ext>
            </a:extLst>
          </p:cNvPr>
          <p:cNvSpPr txBox="1">
            <a:spLocks/>
          </p:cNvSpPr>
          <p:nvPr/>
        </p:nvSpPr>
        <p:spPr>
          <a:xfrm>
            <a:off x="1183342" y="3082811"/>
            <a:ext cx="2832846" cy="1214717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2000">
                <a:latin typeface="Montserrat" panose="00000500000000000000" pitchFamily="2" charset="0"/>
              </a:rPr>
              <a:t>Onderhoud doen volgens een realistisch MJOP.</a:t>
            </a:r>
          </a:p>
          <a:p>
            <a:pPr marL="0" indent="0" algn="ctr">
              <a:buNone/>
            </a:pPr>
            <a:r>
              <a:rPr lang="nl-NL" sz="2000">
                <a:latin typeface="Montserrat" panose="00000500000000000000" pitchFamily="2" charset="0"/>
              </a:rPr>
              <a:t> </a:t>
            </a:r>
          </a:p>
        </p:txBody>
      </p:sp>
      <p:sp>
        <p:nvSpPr>
          <p:cNvPr id="9" name="Tijdelijke aanduiding voor inhoud 3">
            <a:extLst>
              <a:ext uri="{FF2B5EF4-FFF2-40B4-BE49-F238E27FC236}">
                <a16:creationId xmlns:a16="http://schemas.microsoft.com/office/drawing/2014/main" id="{F2AFA0F6-BB9D-4B4C-A120-D1D9C13377B3}"/>
              </a:ext>
            </a:extLst>
          </p:cNvPr>
          <p:cNvSpPr txBox="1">
            <a:spLocks/>
          </p:cNvSpPr>
          <p:nvPr/>
        </p:nvSpPr>
        <p:spPr>
          <a:xfrm>
            <a:off x="4679576" y="3547829"/>
            <a:ext cx="2870946" cy="1285428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2000">
                <a:latin typeface="Montserrat"/>
              </a:rPr>
              <a:t>Spijtvrij getrapt verduurzamen</a:t>
            </a:r>
            <a:endParaRPr lang="nl-NL" sz="2000">
              <a:latin typeface="Montserrat" panose="00000500000000000000" pitchFamily="2" charset="0"/>
            </a:endParaRPr>
          </a:p>
          <a:p>
            <a:pPr marL="0" indent="0" algn="ctr">
              <a:buNone/>
            </a:pPr>
            <a:r>
              <a:rPr lang="nl-NL" sz="2000">
                <a:latin typeface="Montserrat" panose="00000500000000000000" pitchFamily="2" charset="0"/>
              </a:rPr>
              <a:t> </a:t>
            </a:r>
          </a:p>
        </p:txBody>
      </p:sp>
      <p:sp>
        <p:nvSpPr>
          <p:cNvPr id="10" name="Tijdelijke aanduiding voor inhoud 3">
            <a:extLst>
              <a:ext uri="{FF2B5EF4-FFF2-40B4-BE49-F238E27FC236}">
                <a16:creationId xmlns:a16="http://schemas.microsoft.com/office/drawing/2014/main" id="{24DC8506-D0F8-4CDB-A272-F8F3CC35A584}"/>
              </a:ext>
            </a:extLst>
          </p:cNvPr>
          <p:cNvSpPr txBox="1">
            <a:spLocks/>
          </p:cNvSpPr>
          <p:nvPr/>
        </p:nvSpPr>
        <p:spPr>
          <a:xfrm>
            <a:off x="8175810" y="3552305"/>
            <a:ext cx="2832847" cy="1095522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2000">
                <a:latin typeface="Montserrat" panose="00000500000000000000" pitchFamily="2" charset="0"/>
              </a:rPr>
              <a:t>Zeer Energiezuinig Pakket (ZEP)</a:t>
            </a:r>
          </a:p>
          <a:p>
            <a:pPr marL="0" indent="0" algn="ctr">
              <a:buNone/>
            </a:pPr>
            <a:r>
              <a:rPr lang="nl-NL" sz="2000">
                <a:latin typeface="Montserrat" panose="00000500000000000000" pitchFamily="2" charset="0"/>
              </a:rPr>
              <a:t>Nul op de Meter (NOM)</a:t>
            </a:r>
          </a:p>
          <a:p>
            <a:pPr marL="0" indent="0" algn="ctr">
              <a:buNone/>
            </a:pPr>
            <a:r>
              <a:rPr lang="nl-NL" sz="2000">
                <a:latin typeface="Montserrat"/>
              </a:rPr>
              <a:t>Gasloos</a:t>
            </a:r>
            <a:endParaRPr lang="nl-NL" sz="2000">
              <a:latin typeface="Montserrat" panose="00000500000000000000" pitchFamily="2" charset="0"/>
            </a:endParaRP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1C0316AA-BA2C-5417-31E1-8D9F8AAC2F3C}"/>
              </a:ext>
            </a:extLst>
          </p:cNvPr>
          <p:cNvSpPr/>
          <p:nvPr/>
        </p:nvSpPr>
        <p:spPr>
          <a:xfrm>
            <a:off x="8071308" y="2358415"/>
            <a:ext cx="3092522" cy="3331185"/>
          </a:xfrm>
          <a:prstGeom prst="roundRect">
            <a:avLst/>
          </a:prstGeom>
          <a:noFill/>
          <a:ln w="1206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: afgeronde hoeken 10">
            <a:extLst>
              <a:ext uri="{FF2B5EF4-FFF2-40B4-BE49-F238E27FC236}">
                <a16:creationId xmlns:a16="http://schemas.microsoft.com/office/drawing/2014/main" id="{C1CC98FF-FBF0-F967-31EB-6040B1039CFA}"/>
              </a:ext>
            </a:extLst>
          </p:cNvPr>
          <p:cNvSpPr/>
          <p:nvPr/>
        </p:nvSpPr>
        <p:spPr>
          <a:xfrm>
            <a:off x="4568788" y="2358415"/>
            <a:ext cx="3092522" cy="2289411"/>
          </a:xfrm>
          <a:prstGeom prst="roundRect">
            <a:avLst/>
          </a:prstGeom>
          <a:noFill/>
          <a:ln w="1206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D71C6988-FD18-E035-A95F-415D43D841C7}"/>
              </a:ext>
            </a:extLst>
          </p:cNvPr>
          <p:cNvSpPr/>
          <p:nvPr/>
        </p:nvSpPr>
        <p:spPr>
          <a:xfrm>
            <a:off x="1028169" y="2358415"/>
            <a:ext cx="3092522" cy="1939113"/>
          </a:xfrm>
          <a:prstGeom prst="roundRect">
            <a:avLst/>
          </a:prstGeom>
          <a:noFill/>
          <a:ln w="1206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1186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96418CD-777B-59AC-71C0-EBA0FE206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EBE5-3537-4F94-9FC6-601B4C25F1DE}" type="slidenum">
              <a:rPr lang="nl-NL" smtClean="0"/>
              <a:pPr/>
              <a:t>28</a:t>
            </a:fld>
            <a:endParaRPr lang="nl-NL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F3573EE8-588A-6891-AEC9-5F60E48D65E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9590903" cy="2266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ontserrat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r>
              <a:rPr lang="nl-NL" sz="2800" b="1"/>
              <a:t>Scenario’s </a:t>
            </a:r>
            <a:br>
              <a:rPr lang="nl-NL" sz="2800" b="1"/>
            </a:br>
            <a:r>
              <a:rPr lang="nl-NL" sz="2800" b="1"/>
              <a:t>en </a:t>
            </a:r>
            <a:br>
              <a:rPr lang="nl-NL" sz="2800" b="1"/>
            </a:br>
            <a:r>
              <a:rPr lang="nl-NL" sz="2800" b="1"/>
              <a:t>impact </a:t>
            </a:r>
            <a:br>
              <a:rPr lang="nl-NL" sz="2800" b="1"/>
            </a:br>
            <a:r>
              <a:rPr lang="nl-NL" sz="2800" b="1"/>
              <a:t>op maandlasten*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214E4F6E-CA31-19F9-A640-3445AC54CE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2292345"/>
              </p:ext>
            </p:extLst>
          </p:nvPr>
        </p:nvGraphicFramePr>
        <p:xfrm>
          <a:off x="4547286" y="365124"/>
          <a:ext cx="6907428" cy="59621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1268">
                  <a:extLst>
                    <a:ext uri="{9D8B030D-6E8A-4147-A177-3AD203B41FA5}">
                      <a16:colId xmlns:a16="http://schemas.microsoft.com/office/drawing/2014/main" val="1224927067"/>
                    </a:ext>
                  </a:extLst>
                </a:gridCol>
                <a:gridCol w="977706">
                  <a:extLst>
                    <a:ext uri="{9D8B030D-6E8A-4147-A177-3AD203B41FA5}">
                      <a16:colId xmlns:a16="http://schemas.microsoft.com/office/drawing/2014/main" val="1417128105"/>
                    </a:ext>
                  </a:extLst>
                </a:gridCol>
                <a:gridCol w="1151178">
                  <a:extLst>
                    <a:ext uri="{9D8B030D-6E8A-4147-A177-3AD203B41FA5}">
                      <a16:colId xmlns:a16="http://schemas.microsoft.com/office/drawing/2014/main" val="3244798199"/>
                    </a:ext>
                  </a:extLst>
                </a:gridCol>
                <a:gridCol w="1272746">
                  <a:extLst>
                    <a:ext uri="{9D8B030D-6E8A-4147-A177-3AD203B41FA5}">
                      <a16:colId xmlns:a16="http://schemas.microsoft.com/office/drawing/2014/main" val="1249121907"/>
                    </a:ext>
                  </a:extLst>
                </a:gridCol>
                <a:gridCol w="1334530">
                  <a:extLst>
                    <a:ext uri="{9D8B030D-6E8A-4147-A177-3AD203B41FA5}">
                      <a16:colId xmlns:a16="http://schemas.microsoft.com/office/drawing/2014/main" val="1063922470"/>
                    </a:ext>
                  </a:extLst>
                </a:gridCol>
              </a:tblGrid>
              <a:tr h="2121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400" b="1" u="none" strike="noStrike">
                          <a:effectLst/>
                        </a:rPr>
                        <a:t>Scenario 1</a:t>
                      </a:r>
                      <a:endParaRPr lang="nl-NL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400" b="1" u="none" strike="noStrike">
                          <a:effectLst/>
                        </a:rPr>
                        <a:t>Scenario 2.1</a:t>
                      </a:r>
                      <a:endParaRPr lang="nl-NL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400" b="1" u="none" strike="noStrike">
                          <a:effectLst/>
                        </a:rPr>
                        <a:t>Scenario 2.2</a:t>
                      </a:r>
                      <a:endParaRPr lang="nl-NL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Scenario 3</a:t>
                      </a:r>
                      <a:endParaRPr lang="nl-NL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763645"/>
                  </a:ext>
                </a:extLst>
              </a:tr>
              <a:tr h="38041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Realistisch </a:t>
                      </a:r>
                      <a:br>
                        <a:rPr lang="nl-NL" sz="1200" u="none" strike="noStrike">
                          <a:effectLst/>
                        </a:rPr>
                      </a:br>
                      <a:r>
                        <a:rPr lang="nl-NL" sz="1200" u="none" strike="noStrike">
                          <a:effectLst/>
                        </a:rPr>
                        <a:t>MJOP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Getrapt</a:t>
                      </a:r>
                      <a:br>
                        <a:rPr lang="nl-NL" sz="1200" u="none" strike="noStrike">
                          <a:effectLst/>
                        </a:rPr>
                      </a:br>
                      <a:r>
                        <a:rPr lang="nl-NL" sz="1200" u="none" strike="noStrike">
                          <a:effectLst/>
                        </a:rPr>
                        <a:t>Basis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Getrapt</a:t>
                      </a:r>
                      <a:br>
                        <a:rPr lang="nl-NL" sz="1200" u="none" strike="noStrike">
                          <a:effectLst/>
                        </a:rPr>
                      </a:br>
                      <a:r>
                        <a:rPr lang="nl-NL" sz="1200" u="none" strike="noStrike">
                          <a:effectLst/>
                        </a:rPr>
                        <a:t>Ambitieus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ZEP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/>
                </a:tc>
                <a:extLst>
                  <a:ext uri="{0D108BD9-81ED-4DB2-BD59-A6C34878D82A}">
                    <a16:rowId xmlns:a16="http://schemas.microsoft.com/office/drawing/2014/main" val="915010803"/>
                  </a:ext>
                </a:extLst>
              </a:tr>
              <a:tr h="2121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200" b="1" u="none" strike="noStrike">
                          <a:effectLst/>
                        </a:rPr>
                        <a:t>Investeringskosten van de VvE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5763451"/>
                  </a:ext>
                </a:extLst>
              </a:tr>
              <a:tr h="2121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Maatregelen Daken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9644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9644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9644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✔</a:t>
                      </a:r>
                      <a:endParaRPr lang="nl-NL" sz="1200" b="0" i="0" u="none" strike="noStrike">
                        <a:solidFill>
                          <a:srgbClr val="009644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6631555"/>
                  </a:ext>
                </a:extLst>
              </a:tr>
              <a:tr h="2121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Maatregelen Gevels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9644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✔</a:t>
                      </a:r>
                      <a:endParaRPr lang="nl-NL" sz="1200" b="0" i="0" u="none" strike="noStrike">
                        <a:solidFill>
                          <a:srgbClr val="009644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✔</a:t>
                      </a:r>
                      <a:endParaRPr lang="nl-NL" sz="1200" b="0" i="0" u="none" strike="noStrike">
                        <a:solidFill>
                          <a:srgbClr val="009644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6421890"/>
                  </a:ext>
                </a:extLst>
              </a:tr>
              <a:tr h="2121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Maatregelen Kozijnen en glas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✔</a:t>
                      </a:r>
                      <a:endParaRPr lang="nl-NL" sz="1200" b="0" i="0" u="none" strike="noStrike">
                        <a:solidFill>
                          <a:srgbClr val="009644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✔</a:t>
                      </a:r>
                      <a:endParaRPr lang="nl-NL" sz="1200" b="0" i="0" u="none" strike="noStrike">
                        <a:solidFill>
                          <a:srgbClr val="009644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✔</a:t>
                      </a:r>
                      <a:endParaRPr lang="nl-NL" sz="1200" b="0" i="0" u="none" strike="noStrike">
                        <a:solidFill>
                          <a:srgbClr val="009644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424645"/>
                  </a:ext>
                </a:extLst>
              </a:tr>
              <a:tr h="2121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Maatregelen Vloeren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✔</a:t>
                      </a:r>
                      <a:endParaRPr lang="nl-NL" sz="1200" b="0" i="0" u="none" strike="noStrike">
                        <a:solidFill>
                          <a:srgbClr val="009644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✔</a:t>
                      </a:r>
                      <a:endParaRPr lang="nl-NL" sz="1200" b="0" i="0" u="none" strike="noStrike">
                        <a:solidFill>
                          <a:srgbClr val="009644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✔</a:t>
                      </a:r>
                      <a:endParaRPr lang="nl-NL" sz="1200" b="0" i="0" u="none" strike="noStrike">
                        <a:solidFill>
                          <a:srgbClr val="009644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970836"/>
                  </a:ext>
                </a:extLst>
              </a:tr>
              <a:tr h="2121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Maatregelen Ventilatie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✔</a:t>
                      </a:r>
                      <a:endParaRPr lang="nl-NL" sz="1200" b="0" i="0" u="none" strike="noStrike">
                        <a:solidFill>
                          <a:srgbClr val="009644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✔</a:t>
                      </a:r>
                      <a:endParaRPr lang="nl-NL" sz="1200" b="0" i="0" u="none" strike="noStrike">
                        <a:solidFill>
                          <a:srgbClr val="009644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✔</a:t>
                      </a:r>
                      <a:endParaRPr lang="nl-NL" sz="1200" b="0" i="0" u="none" strike="noStrike">
                        <a:solidFill>
                          <a:srgbClr val="009644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414754"/>
                  </a:ext>
                </a:extLst>
              </a:tr>
              <a:tr h="2121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Zonne-energie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9644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✔</a:t>
                      </a:r>
                      <a:endParaRPr lang="nl-NL" sz="1200" b="0" i="0" u="none" strike="noStrike">
                        <a:solidFill>
                          <a:srgbClr val="009644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✔</a:t>
                      </a:r>
                      <a:endParaRPr lang="nl-NL" sz="1200" b="0" i="0" u="none" strike="noStrike">
                        <a:solidFill>
                          <a:srgbClr val="009644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5009600"/>
                  </a:ext>
                </a:extLst>
              </a:tr>
              <a:tr h="2121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Warmte voor cv en tapwater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✔</a:t>
                      </a:r>
                      <a:endParaRPr lang="nl-NL" sz="1200" b="0" i="0" u="none" strike="noStrike">
                        <a:solidFill>
                          <a:srgbClr val="009644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242891"/>
                  </a:ext>
                </a:extLst>
              </a:tr>
              <a:tr h="2121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Kosten maatregelen totaal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350.633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367.083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734.307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extLst>
                  <a:ext uri="{0D108BD9-81ED-4DB2-BD59-A6C34878D82A}">
                    <a16:rowId xmlns:a16="http://schemas.microsoft.com/office/drawing/2014/main" val="1996066485"/>
                  </a:ext>
                </a:extLst>
              </a:tr>
              <a:tr h="2121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Bouwplaatskosten 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35.063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36.708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73.431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extLst>
                  <a:ext uri="{0D108BD9-81ED-4DB2-BD59-A6C34878D82A}">
                    <a16:rowId xmlns:a16="http://schemas.microsoft.com/office/drawing/2014/main" val="2885541610"/>
                  </a:ext>
                </a:extLst>
              </a:tr>
              <a:tr h="2121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Begeleidingskosten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19.285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20.190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36.715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extLst>
                  <a:ext uri="{0D108BD9-81ED-4DB2-BD59-A6C34878D82A}">
                    <a16:rowId xmlns:a16="http://schemas.microsoft.com/office/drawing/2014/main" val="1594395175"/>
                  </a:ext>
                </a:extLst>
              </a:tr>
              <a:tr h="2121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Subsidie SVVE (maximaal)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-42.944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-47.945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-162.945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extLst>
                  <a:ext uri="{0D108BD9-81ED-4DB2-BD59-A6C34878D82A}">
                    <a16:rowId xmlns:a16="http://schemas.microsoft.com/office/drawing/2014/main" val="2255154616"/>
                  </a:ext>
                </a:extLst>
              </a:tr>
              <a:tr h="2708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200" b="1" u="none" strike="noStrike">
                          <a:effectLst/>
                        </a:rPr>
                        <a:t>Investering totaal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400" b="1" u="none" strike="noStrike">
                          <a:effectLst/>
                        </a:rPr>
                        <a:t> </a:t>
                      </a:r>
                      <a:endParaRPr lang="nl-NL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400" b="1" u="none" strike="noStrike">
                          <a:effectLst/>
                        </a:rPr>
                        <a:t>362.037</a:t>
                      </a:r>
                      <a:endParaRPr lang="nl-NL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400" b="1" u="none" strike="noStrike">
                          <a:effectLst/>
                        </a:rPr>
                        <a:t>376.036</a:t>
                      </a:r>
                      <a:endParaRPr lang="nl-NL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400" b="1" u="none" strike="noStrike">
                          <a:effectLst/>
                        </a:rPr>
                        <a:t>681.508</a:t>
                      </a:r>
                      <a:endParaRPr lang="nl-NL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75243"/>
                  </a:ext>
                </a:extLst>
              </a:tr>
              <a:tr h="2121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Uit Reserve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-100.000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-100.000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-100.000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extLst>
                  <a:ext uri="{0D108BD9-81ED-4DB2-BD59-A6C34878D82A}">
                    <a16:rowId xmlns:a16="http://schemas.microsoft.com/office/drawing/2014/main" val="2858406509"/>
                  </a:ext>
                </a:extLst>
              </a:tr>
              <a:tr h="23432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Leenbedrag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262.037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276.036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581.508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extLst>
                  <a:ext uri="{0D108BD9-81ED-4DB2-BD59-A6C34878D82A}">
                    <a16:rowId xmlns:a16="http://schemas.microsoft.com/office/drawing/2014/main" val="2118766091"/>
                  </a:ext>
                </a:extLst>
              </a:tr>
              <a:tr h="2121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0547832"/>
                  </a:ext>
                </a:extLst>
              </a:tr>
              <a:tr h="2121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 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487859"/>
                  </a:ext>
                </a:extLst>
              </a:tr>
              <a:tr h="3656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200" b="1" u="none" strike="noStrike">
                          <a:effectLst/>
                        </a:rPr>
                        <a:t>Maandlasten  appartement (gemiddeld)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400" b="1" u="none" strike="noStrike">
                          <a:effectLst/>
                        </a:rPr>
                        <a:t>Scenario 1</a:t>
                      </a:r>
                      <a:endParaRPr lang="nl-NL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400" b="1" u="none" strike="noStrike">
                          <a:effectLst/>
                        </a:rPr>
                        <a:t>Scenario 2.1</a:t>
                      </a:r>
                      <a:endParaRPr lang="nl-NL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400" b="1" u="none" strike="noStrike">
                          <a:effectLst/>
                        </a:rPr>
                        <a:t>Scenario 2.2</a:t>
                      </a:r>
                      <a:endParaRPr lang="nl-NL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Scenario 3</a:t>
                      </a:r>
                      <a:endParaRPr lang="nl-NL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284293"/>
                  </a:ext>
                </a:extLst>
              </a:tr>
              <a:tr h="2121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VvE Bijdrage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344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344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363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378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extLst>
                  <a:ext uri="{0D108BD9-81ED-4DB2-BD59-A6C34878D82A}">
                    <a16:rowId xmlns:a16="http://schemas.microsoft.com/office/drawing/2014/main" val="4008095551"/>
                  </a:ext>
                </a:extLst>
              </a:tr>
              <a:tr h="2121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Vaste energiekosten (individueel)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48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48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48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48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extLst>
                  <a:ext uri="{0D108BD9-81ED-4DB2-BD59-A6C34878D82A}">
                    <a16:rowId xmlns:a16="http://schemas.microsoft.com/office/drawing/2014/main" val="656471401"/>
                  </a:ext>
                </a:extLst>
              </a:tr>
              <a:tr h="2121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Energiekosten 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146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112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79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50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extLst>
                  <a:ext uri="{0D108BD9-81ED-4DB2-BD59-A6C34878D82A}">
                    <a16:rowId xmlns:a16="http://schemas.microsoft.com/office/drawing/2014/main" val="3226372700"/>
                  </a:ext>
                </a:extLst>
              </a:tr>
              <a:tr h="29619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400" b="1" u="none" strike="noStrike">
                          <a:effectLst/>
                        </a:rPr>
                        <a:t>Totaal per maand per woning</a:t>
                      </a:r>
                      <a:endParaRPr lang="nl-NL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400" b="1" u="none" strike="noStrike">
                          <a:effectLst/>
                        </a:rPr>
                        <a:t>538</a:t>
                      </a:r>
                      <a:endParaRPr lang="nl-NL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400" b="1" u="none" strike="noStrike">
                          <a:effectLst/>
                        </a:rPr>
                        <a:t>504</a:t>
                      </a:r>
                      <a:endParaRPr lang="nl-NL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400" b="1" u="none" strike="noStrike">
                          <a:effectLst/>
                        </a:rPr>
                        <a:t>490</a:t>
                      </a:r>
                      <a:endParaRPr lang="nl-NL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nl-NL" sz="1400" b="1" u="none" strike="noStrike">
                          <a:effectLst/>
                        </a:rPr>
                        <a:t>476</a:t>
                      </a:r>
                      <a:endParaRPr lang="nl-NL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134404" marT="5600" marB="0" anchor="ctr"/>
                </a:tc>
                <a:extLst>
                  <a:ext uri="{0D108BD9-81ED-4DB2-BD59-A6C34878D82A}">
                    <a16:rowId xmlns:a16="http://schemas.microsoft.com/office/drawing/2014/main" val="948579638"/>
                  </a:ext>
                </a:extLst>
              </a:tr>
              <a:tr h="3656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200" u="none" strike="noStrike">
                          <a:effectLst/>
                        </a:rPr>
                        <a:t>Energielabel bij dit scenario (tenminste)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200" b="1" u="none" strike="noStrike">
                          <a:effectLst/>
                        </a:rPr>
                        <a:t>C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200" b="1" u="none" strike="noStrike">
                          <a:effectLst/>
                        </a:rPr>
                        <a:t>A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200" b="1" u="none" strike="noStrike">
                          <a:effectLst/>
                        </a:rPr>
                        <a:t>A</a:t>
                      </a:r>
                      <a:endParaRPr lang="nl-NL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nl-NL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A++</a:t>
                      </a:r>
                      <a:endParaRPr lang="nl-NL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00" marR="5600" marT="560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19314"/>
                  </a:ext>
                </a:extLst>
              </a:tr>
            </a:tbl>
          </a:graphicData>
        </a:graphic>
      </p:graphicFrame>
      <p:sp>
        <p:nvSpPr>
          <p:cNvPr id="2" name="Tijdelijke aanduiding voor inhoud 3">
            <a:extLst>
              <a:ext uri="{FF2B5EF4-FFF2-40B4-BE49-F238E27FC236}">
                <a16:creationId xmlns:a16="http://schemas.microsoft.com/office/drawing/2014/main" id="{66848B72-8AD8-7482-E78C-069DFDF0BAEB}"/>
              </a:ext>
            </a:extLst>
          </p:cNvPr>
          <p:cNvSpPr txBox="1">
            <a:spLocks/>
          </p:cNvSpPr>
          <p:nvPr/>
        </p:nvSpPr>
        <p:spPr>
          <a:xfrm>
            <a:off x="838200" y="3591499"/>
            <a:ext cx="3355848" cy="2380961"/>
          </a:xfrm>
          <a:prstGeom prst="rect">
            <a:avLst/>
          </a:prstGeom>
          <a:ln w="635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400">
                <a:latin typeface="Montserrat" panose="00000500000000000000" pitchFamily="2" charset="0"/>
              </a:rPr>
              <a:t>Dit is een praktijkvoorbeeld van een specifieke VvE, dit geld niet voor alle VvE’s, dit verschilt per plan en mogelijkheden.</a:t>
            </a:r>
          </a:p>
          <a:p>
            <a:pPr marL="0" indent="0">
              <a:buNone/>
            </a:pPr>
            <a:endParaRPr lang="nl-NL" sz="1400">
              <a:latin typeface="Montserrat" panose="00000500000000000000" pitchFamily="2" charset="0"/>
            </a:endParaRPr>
          </a:p>
          <a:p>
            <a:pPr marL="0" indent="0">
              <a:buNone/>
            </a:pPr>
            <a:endParaRPr lang="nl-NL" sz="1400">
              <a:latin typeface="Montserrat" panose="00000500000000000000" pitchFamily="2" charset="0"/>
            </a:endParaRPr>
          </a:p>
          <a:p>
            <a:pPr marL="0" indent="0">
              <a:buNone/>
            </a:pPr>
            <a:r>
              <a:rPr lang="nl-NL" sz="1400">
                <a:latin typeface="Montserrat" panose="00000500000000000000" pitchFamily="2" charset="0"/>
              </a:rPr>
              <a:t>*geen rekening gehouden met belastingvoordeel en rentekorting</a:t>
            </a:r>
          </a:p>
        </p:txBody>
      </p:sp>
    </p:spTree>
    <p:extLst>
      <p:ext uri="{BB962C8B-B14F-4D97-AF65-F5344CB8AC3E}">
        <p14:creationId xmlns:p14="http://schemas.microsoft.com/office/powerpoint/2010/main" val="15705576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587DC-D6DE-EFF1-9D00-889F14CD2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inhoud 8" descr="Afbeelding met tekst, schermopname, diagram&#10;&#10;Door AI gegenereerde inhoud is mogelijk onjuist.">
            <a:extLst>
              <a:ext uri="{FF2B5EF4-FFF2-40B4-BE49-F238E27FC236}">
                <a16:creationId xmlns:a16="http://schemas.microsoft.com/office/drawing/2014/main" id="{0E4B7A2C-FBD3-99EC-CC81-917DFEBCB0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5" r="852" b="2713"/>
          <a:stretch>
            <a:fillRect/>
          </a:stretch>
        </p:blipFill>
        <p:spPr>
          <a:xfrm>
            <a:off x="3840462" y="1332116"/>
            <a:ext cx="7944591" cy="4801845"/>
          </a:xfrm>
          <a:prstGeom prst="rect">
            <a:avLst/>
          </a:prstGeom>
          <a:noFill/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37EC904-C88F-F115-9DF9-29D0D7B2B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3F4C5A4-A0A7-BA4C-142D-1D7F8F99E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sz="2800" b="1">
                <a:cs typeface="Poppins" panose="00000500000000000000" pitchFamily="2" charset="0"/>
              </a:rPr>
              <a:t>Als de opties helder zijn, wat dan?</a:t>
            </a:r>
            <a:endParaRPr lang="nl-NL" sz="2800" b="1">
              <a:latin typeface="Montserrat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" name="Afbeelding 1" descr="Afbeelding met Graphics, symbool, Lettertype, grafische vormgeving&#10;&#10;Automatisch gegenereerde beschrijving">
            <a:extLst>
              <a:ext uri="{FF2B5EF4-FFF2-40B4-BE49-F238E27FC236}">
                <a16:creationId xmlns:a16="http://schemas.microsoft.com/office/drawing/2014/main" id="{2B01AF0B-0079-AC33-C440-F8AF62C7CC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47" y="5865878"/>
            <a:ext cx="1429588" cy="743353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CE2A7994-AE09-B5C0-6791-A942F2891F18}"/>
              </a:ext>
            </a:extLst>
          </p:cNvPr>
          <p:cNvSpPr txBox="1"/>
          <p:nvPr/>
        </p:nvSpPr>
        <p:spPr>
          <a:xfrm>
            <a:off x="590415" y="2301877"/>
            <a:ext cx="325004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nl-NL" sz="2000">
                <a:solidFill>
                  <a:schemeClr val="bg2">
                    <a:lumMod val="75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I</a:t>
            </a:r>
            <a:r>
              <a:rPr kumimoji="0" lang="nl-NL" sz="200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ntake</a:t>
            </a:r>
            <a:r>
              <a:rPr kumimoji="0" lang="nl-NL" sz="200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, gesprek en oriëntatiescan </a:t>
            </a:r>
            <a:br>
              <a:rPr kumimoji="0" lang="nl-NL" sz="200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</a:br>
            <a:endParaRPr kumimoji="0" lang="nl-NL" sz="2000" b="1" u="none" strike="noStrike" kern="1200" cap="none" spc="0" normalizeH="0" baseline="0" noProof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highlight>
                <a:srgbClr val="9ECADE"/>
              </a:highlight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nl-NL" sz="2000">
                <a:solidFill>
                  <a:schemeClr val="bg2">
                    <a:lumMod val="75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Cursus voor bewoners</a:t>
            </a:r>
            <a:br>
              <a:rPr kumimoji="0" lang="nl-NL" sz="2000" b="1" u="none" strike="noStrike" kern="1200" cap="none" spc="0" normalizeH="0" baseline="0" noProof="0">
                <a:ln>
                  <a:noFill/>
                </a:ln>
                <a:effectLst/>
                <a:highlight>
                  <a:srgbClr val="7BC5D4"/>
                </a:highlight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</a:br>
            <a:r>
              <a:rPr kumimoji="0" lang="nl-NL" sz="2000" b="1" u="none" strike="noStrike" kern="1200" cap="none" spc="0" normalizeH="0" baseline="0" noProof="0">
                <a:ln>
                  <a:noFill/>
                </a:ln>
                <a:effectLst/>
                <a:highlight>
                  <a:srgbClr val="7BC5D4"/>
                </a:highlight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kumimoji="0" lang="nl-NL" sz="2000" b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Begeleiding tijdens het traject </a:t>
            </a:r>
            <a:br>
              <a:rPr kumimoji="0" lang="nl-NL" sz="2000" b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</a:br>
            <a:endParaRPr kumimoji="0" lang="nl-NL" sz="2000" b="1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kumimoji="0" lang="nl-NL" sz="2000" b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Subsidie 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DC30F923-337A-5F32-3D8B-22E9F4526F6A}"/>
              </a:ext>
            </a:extLst>
          </p:cNvPr>
          <p:cNvSpPr/>
          <p:nvPr/>
        </p:nvSpPr>
        <p:spPr>
          <a:xfrm>
            <a:off x="4191000" y="1332116"/>
            <a:ext cx="5018314" cy="183562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096709E3-F0F7-E9E3-0FF3-AE5128DF57B3}"/>
              </a:ext>
            </a:extLst>
          </p:cNvPr>
          <p:cNvSpPr/>
          <p:nvPr/>
        </p:nvSpPr>
        <p:spPr>
          <a:xfrm>
            <a:off x="3940629" y="3167743"/>
            <a:ext cx="3250047" cy="966991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31D7E874-1D9F-7377-2A1B-A8418C48DCE0}"/>
              </a:ext>
            </a:extLst>
          </p:cNvPr>
          <p:cNvSpPr/>
          <p:nvPr/>
        </p:nvSpPr>
        <p:spPr>
          <a:xfrm>
            <a:off x="4191001" y="4134735"/>
            <a:ext cx="1066800" cy="510064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0767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806496" y="1714501"/>
            <a:ext cx="7188691" cy="3824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20"/>
              </a:lnSpc>
              <a:spcBef>
                <a:spcPct val="0"/>
              </a:spcBef>
            </a:pPr>
            <a:r>
              <a:rPr lang="en-US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Doel: 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 CO2-uitstoot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moet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in 2030 ten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minste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55% minder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zijn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t.o.v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1990. </a:t>
            </a:r>
          </a:p>
          <a:p>
            <a:pPr>
              <a:lnSpc>
                <a:spcPts val="2520"/>
              </a:lnSpc>
              <a:spcBef>
                <a:spcPct val="0"/>
              </a:spcBef>
            </a:pPr>
            <a:endParaRPr lang="en-US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>
              <a:lnSpc>
                <a:spcPts val="2520"/>
              </a:lnSpc>
              <a:spcBef>
                <a:spcPct val="0"/>
              </a:spcBef>
            </a:pPr>
            <a:r>
              <a:rPr lang="en-US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Wat </a:t>
            </a:r>
            <a:r>
              <a:rPr lang="en-US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doet</a:t>
            </a:r>
            <a:r>
              <a:rPr lang="en-US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het Energie-</a:t>
            </a:r>
            <a:r>
              <a:rPr lang="en-US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loket</a:t>
            </a:r>
            <a:r>
              <a:rPr lang="en-US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: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Bewoners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ondernemers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helpen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bij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energie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besparen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verduurzamen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Ondersteunt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ook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VvE’s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  <a:p>
            <a:pPr>
              <a:lnSpc>
                <a:spcPts val="2520"/>
              </a:lnSpc>
              <a:spcBef>
                <a:spcPct val="0"/>
              </a:spcBef>
            </a:pPr>
            <a:endParaRPr lang="en-US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>
              <a:lnSpc>
                <a:spcPts val="2520"/>
              </a:lnSpc>
              <a:spcBef>
                <a:spcPct val="0"/>
              </a:spcBef>
            </a:pPr>
            <a:r>
              <a:rPr lang="en-US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Hoe: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Het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Energieloket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geeft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gratis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onafhankelijk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advies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hulp</a:t>
            </a:r>
            <a:endParaRPr lang="en-US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Coach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voor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VvE ‘s</a:t>
            </a:r>
          </a:p>
          <a:p>
            <a:pPr marL="388620" lvl="1" indent="-194310">
              <a:lnSpc>
                <a:spcPts val="2520"/>
              </a:lnSpc>
              <a:spcBef>
                <a:spcPct val="0"/>
              </a:spcBef>
              <a:buFont typeface="Arial"/>
              <a:buChar char="•"/>
            </a:pP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Informatie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over Subsidies &amp;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Financieringen</a:t>
            </a:r>
            <a:endParaRPr lang="en-US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>
              <a:lnSpc>
                <a:spcPts val="2520"/>
              </a:lnSpc>
            </a:pPr>
            <a:endParaRPr lang="en-US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>
              <a:lnSpc>
                <a:spcPts val="2520"/>
              </a:lnSpc>
              <a:spcBef>
                <a:spcPct val="0"/>
              </a:spcBef>
            </a:pPr>
            <a:r>
              <a:rPr lang="en-US" b="1" dirty="0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Waar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:  Via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telefoon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in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onze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“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winkel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”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bij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u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thuis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online via </a:t>
            </a:r>
          </a:p>
          <a:p>
            <a:pPr>
              <a:lnSpc>
                <a:spcPts val="2520"/>
              </a:lnSpc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www.duurzaamveenendaal.nl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06496" y="394643"/>
            <a:ext cx="10169003" cy="5886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360" b="1" dirty="0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Het </a:t>
            </a:r>
            <a:r>
              <a:rPr lang="en-US" sz="3360" b="1" dirty="0" err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Gemeentelijk</a:t>
            </a:r>
            <a:r>
              <a:rPr lang="en-US" sz="3360" b="1" dirty="0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3360" b="1" dirty="0" err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Energieloket</a:t>
            </a:r>
            <a:r>
              <a:rPr lang="en-US" sz="3360" b="1" dirty="0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, </a:t>
            </a:r>
            <a:r>
              <a:rPr lang="en-US" sz="3360" b="1" dirty="0" err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Brouwersgracht</a:t>
            </a:r>
            <a:r>
              <a:rPr lang="en-US" sz="3360" b="1" dirty="0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 251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E678858-B18D-4FDB-1D79-8896B0689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780" y="4349219"/>
            <a:ext cx="3415276" cy="192128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24D16-6F28-C80A-ECF4-A82EB92CF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56CEF85-2C83-CB8D-A044-5557D3DFA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65398"/>
            <a:ext cx="6767287" cy="406454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nl-NL" sz="1800" b="1"/>
              <a:t>Zelf doen</a:t>
            </a:r>
            <a:br>
              <a:rPr lang="nl-NL" sz="1800"/>
            </a:br>
            <a:r>
              <a:rPr lang="nl-NL" sz="1800"/>
              <a:t>• VvE organiseert en coördineert het traject zelf</a:t>
            </a:r>
            <a:br>
              <a:rPr lang="nl-NL" sz="1800"/>
            </a:br>
            <a:r>
              <a:rPr lang="nl-NL" sz="1800"/>
              <a:t>• Bestuur vraagt offertes op en bereidt besluiten voor</a:t>
            </a:r>
          </a:p>
          <a:p>
            <a:pPr>
              <a:lnSpc>
                <a:spcPct val="100000"/>
              </a:lnSpc>
            </a:pPr>
            <a:r>
              <a:rPr lang="nl-NL" sz="1800" b="1"/>
              <a:t>Energieadviseur</a:t>
            </a:r>
            <a:br>
              <a:rPr lang="nl-NL" sz="1800"/>
            </a:br>
            <a:r>
              <a:rPr lang="nl-NL" sz="1800"/>
              <a:t>• Onderzoekt welke maatregelen mogelijk zijn</a:t>
            </a:r>
            <a:br>
              <a:rPr lang="nl-NL" sz="1800"/>
            </a:br>
            <a:r>
              <a:rPr lang="nl-NL" sz="1800"/>
              <a:t>• Maakt een energieadvies of maatwerkrapport</a:t>
            </a:r>
          </a:p>
          <a:p>
            <a:pPr>
              <a:lnSpc>
                <a:spcPct val="100000"/>
              </a:lnSpc>
            </a:pPr>
            <a:r>
              <a:rPr lang="nl-NL" sz="1800" b="1"/>
              <a:t>Projectbegeleider</a:t>
            </a:r>
            <a:br>
              <a:rPr lang="nl-NL" sz="1800"/>
            </a:br>
            <a:r>
              <a:rPr lang="nl-NL" sz="1800"/>
              <a:t>• Begeleidt de VvE tijdens het hele traject</a:t>
            </a:r>
            <a:br>
              <a:rPr lang="nl-NL" sz="1800"/>
            </a:br>
            <a:r>
              <a:rPr lang="nl-NL" sz="1800"/>
              <a:t>• Ondersteunt bij aanvragen subsidies en financiering</a:t>
            </a:r>
            <a:br>
              <a:rPr lang="nl-NL" sz="1800"/>
            </a:br>
            <a:r>
              <a:rPr lang="nl-NL" sz="1800"/>
              <a:t>• Helpt met planning, offertes en besluitvorming</a:t>
            </a:r>
            <a:br>
              <a:rPr lang="nl-NL" sz="1800"/>
            </a:br>
            <a:r>
              <a:rPr lang="nl-NL" sz="1800"/>
              <a:t>• Ondersteunt communicatie richting bewoners</a:t>
            </a:r>
            <a:br>
              <a:rPr lang="nl-NL" sz="1800"/>
            </a:br>
            <a:r>
              <a:rPr lang="nl-NL" sz="1800"/>
              <a:t>• </a:t>
            </a:r>
            <a:r>
              <a:rPr lang="nl-NL" sz="1800" b="1"/>
              <a:t>Voor procesondersteuning is subsidie beschikbaar</a:t>
            </a:r>
            <a:endParaRPr lang="nl-NL" sz="180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0D37665-36C1-8069-02C4-006751287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EBE5-3537-4F94-9FC6-601B4C25F1DE}" type="slidenum">
              <a:rPr lang="nl-NL" smtClean="0"/>
              <a:t>30</a:t>
            </a:fld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E04473CE-34E4-96BE-4E43-34BE47A51B20}"/>
              </a:ext>
            </a:extLst>
          </p:cNvPr>
          <p:cNvSpPr txBox="1">
            <a:spLocks/>
          </p:cNvSpPr>
          <p:nvPr/>
        </p:nvSpPr>
        <p:spPr>
          <a:xfrm>
            <a:off x="838200" y="334177"/>
            <a:ext cx="7419680" cy="1385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nl-NL" sz="2800" b="1">
                <a:cs typeface="Poppins" panose="00000500000000000000" pitchFamily="2" charset="0"/>
              </a:rPr>
              <a:t>Best veel: hulp inschakelen? Of niet?</a:t>
            </a:r>
          </a:p>
        </p:txBody>
      </p:sp>
      <p:pic>
        <p:nvPicPr>
          <p:cNvPr id="5" name="Afbeelding 4" descr="Afbeelding met persoon, computer, kleding, tafel&#10;&#10;Door AI gegenereerde inhoud is mogelijk onjuist.">
            <a:extLst>
              <a:ext uri="{FF2B5EF4-FFF2-40B4-BE49-F238E27FC236}">
                <a16:creationId xmlns:a16="http://schemas.microsoft.com/office/drawing/2014/main" id="{3268DB53-1ADB-E7F2-C61B-768E2E327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96"/>
          <a:stretch>
            <a:fillRect/>
          </a:stretch>
        </p:blipFill>
        <p:spPr>
          <a:xfrm>
            <a:off x="8371002" y="0"/>
            <a:ext cx="51495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3616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B7686-9CF7-1E85-2209-9E58EF55E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EB8C45BB-1B1F-BEF5-74C9-7F7893548ACE}"/>
              </a:ext>
            </a:extLst>
          </p:cNvPr>
          <p:cNvSpPr/>
          <p:nvPr/>
        </p:nvSpPr>
        <p:spPr>
          <a:xfrm>
            <a:off x="-104775" y="-85725"/>
            <a:ext cx="12411075" cy="71247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65843CAC-C4DC-D166-69B2-D84A7D905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29000"/>
            <a:ext cx="10515600" cy="1872001"/>
          </a:xfrm>
        </p:spPr>
        <p:txBody>
          <a:bodyPr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nl-NL" sz="5400" b="1">
                <a:latin typeface="Montserrat" panose="00000500000000000000" pitchFamily="2" charset="0"/>
                <a:cs typeface="Poppins" panose="00000500000000000000" pitchFamily="2" charset="0"/>
              </a:rPr>
              <a:t>VvE-aanbod: Projectbegeleiding</a:t>
            </a:r>
            <a:endParaRPr lang="nl-NL" sz="2800" b="1">
              <a:latin typeface="Montserrat" panose="00000500000000000000" pitchFamily="2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F4833EC-501A-4280-EB29-1C9560902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32E53879-7C34-983F-61A4-4B39DDD8D466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j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5349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B676C-BA44-AEAF-179C-DBE8C28D9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8" descr="Afbeelding met tekst, schermopname, diagram&#10;&#10;Door AI gegenereerde inhoud is mogelijk onjuist.">
            <a:extLst>
              <a:ext uri="{FF2B5EF4-FFF2-40B4-BE49-F238E27FC236}">
                <a16:creationId xmlns:a16="http://schemas.microsoft.com/office/drawing/2014/main" id="{3A62EEBA-0437-607C-9AF8-8CD26BE861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172" y="1798450"/>
            <a:ext cx="6884967" cy="4251468"/>
          </a:xfrm>
          <a:noFill/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A76A995D-051B-C781-8EB8-40EA045B3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sz="2800" b="1">
                <a:latin typeface="Montserrat" panose="00000500000000000000" pitchFamily="2" charset="0"/>
                <a:cs typeface="Poppins" panose="00000500000000000000" pitchFamily="2" charset="0"/>
              </a:rPr>
              <a:t>3: Projectbegeleiding</a:t>
            </a:r>
          </a:p>
        </p:txBody>
      </p:sp>
      <p:sp>
        <p:nvSpPr>
          <p:cNvPr id="16" name="Tijdelijke aanduiding voor inhoud 2">
            <a:extLst>
              <a:ext uri="{FF2B5EF4-FFF2-40B4-BE49-F238E27FC236}">
                <a16:creationId xmlns:a16="http://schemas.microsoft.com/office/drawing/2014/main" id="{B1B27A24-E867-396E-CAD1-33B84518885A}"/>
              </a:ext>
            </a:extLst>
          </p:cNvPr>
          <p:cNvSpPr txBox="1">
            <a:spLocks/>
          </p:cNvSpPr>
          <p:nvPr/>
        </p:nvSpPr>
        <p:spPr>
          <a:xfrm>
            <a:off x="838200" y="1492956"/>
            <a:ext cx="3837972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NL" sz="2000" b="1" i="0" u="none" strike="noStrike" kern="0" cap="none" spc="0" normalizeH="0" baseline="0" noProof="0">
              <a:ln>
                <a:noFill/>
              </a:ln>
              <a:solidFill>
                <a:srgbClr val="71A9E1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nl-NL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1143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2000" b="1" kern="0">
                <a:solidFill>
                  <a:srgbClr val="0070C0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Begeleiding</a:t>
            </a:r>
            <a:r>
              <a:rPr kumimoji="0" lang="nl-NL" sz="20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: </a:t>
            </a:r>
          </a:p>
          <a:p>
            <a:pPr marL="531495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Koppelmodule voor kwaliteitsborging</a:t>
            </a:r>
            <a:endParaRPr lang="nl-NL" sz="2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pPr marL="531495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2000" kern="0">
                <a:solidFill>
                  <a:prstClr val="black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VvE coach</a:t>
            </a:r>
            <a:endParaRPr lang="nl-NL" sz="2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pPr marL="531495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2000" kern="0">
                <a:solidFill>
                  <a:prstClr val="black"/>
                </a:solidFill>
                <a:latin typeface="Montserrat"/>
                <a:cs typeface="Poppins"/>
              </a:rPr>
              <a:t>Voortgang en monitoring</a:t>
            </a:r>
            <a:r>
              <a:rPr kumimoji="0" lang="nl-NL" sz="2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cs typeface="Poppins"/>
              </a:rPr>
              <a:t> tijdens stap 2, 3, 4 en 5.</a:t>
            </a:r>
            <a:endParaRPr lang="nl-NL" sz="2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cs typeface="Poppin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Montserrat"/>
              <a:buAutoNum type="arabicPeriod"/>
              <a:tabLst/>
              <a:defRPr/>
            </a:pPr>
            <a:endParaRPr kumimoji="0" lang="nl-NL" sz="2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Montserrat"/>
              <a:buAutoNum type="arabicPeriod"/>
              <a:tabLst/>
              <a:defRPr/>
            </a:pPr>
            <a:endParaRPr kumimoji="0" lang="nl-NL" sz="2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1143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Montserrat"/>
              <a:buNone/>
              <a:tabLst/>
              <a:defRPr/>
            </a:pPr>
            <a:endParaRPr kumimoji="0" lang="nl-NL" sz="2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19D4D5F9-2AD4-AD21-6A6B-77E322BBB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5" name="Afbeelding 4" descr="Afbeelding met Graphics, symbool, Lettertype, grafische vormgeving&#10;&#10;Automatisch gegenereerde beschrijving">
            <a:extLst>
              <a:ext uri="{FF2B5EF4-FFF2-40B4-BE49-F238E27FC236}">
                <a16:creationId xmlns:a16="http://schemas.microsoft.com/office/drawing/2014/main" id="{AAEB488E-81BB-A914-3ADE-F70D5B466E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47" y="5865878"/>
            <a:ext cx="1429588" cy="743353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E696139E-BF4E-9E06-AB16-7BDBD65FE80C}"/>
              </a:ext>
            </a:extLst>
          </p:cNvPr>
          <p:cNvSpPr/>
          <p:nvPr/>
        </p:nvSpPr>
        <p:spPr>
          <a:xfrm>
            <a:off x="7154159" y="502094"/>
            <a:ext cx="4497370" cy="1051623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b="1">
                <a:latin typeface="Montserrat" panose="00000500000000000000" pitchFamily="2" charset="0"/>
              </a:rPr>
              <a:t>‘Zonder een projectbegeleider hadden we hier nooit bij stil gestaan.’</a:t>
            </a:r>
          </a:p>
        </p:txBody>
      </p:sp>
      <p:sp>
        <p:nvSpPr>
          <p:cNvPr id="6" name="Gelijkbenige driehoek 5">
            <a:extLst>
              <a:ext uri="{FF2B5EF4-FFF2-40B4-BE49-F238E27FC236}">
                <a16:creationId xmlns:a16="http://schemas.microsoft.com/office/drawing/2014/main" id="{CC5EB67B-0BFA-79D5-C543-B800DD3C9C48}"/>
              </a:ext>
            </a:extLst>
          </p:cNvPr>
          <p:cNvSpPr/>
          <p:nvPr/>
        </p:nvSpPr>
        <p:spPr>
          <a:xfrm rot="10800000">
            <a:off x="10521966" y="1419720"/>
            <a:ext cx="653799" cy="633478"/>
          </a:xfrm>
          <a:prstGeom prst="triangle">
            <a:avLst>
              <a:gd name="adj" fmla="val 97733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47716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B0272-E8E2-692C-B050-D46FBAD5E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">
            <a:extLst>
              <a:ext uri="{FF2B5EF4-FFF2-40B4-BE49-F238E27FC236}">
                <a16:creationId xmlns:a16="http://schemas.microsoft.com/office/drawing/2014/main" id="{99789ADB-E4B1-5D44-C5C8-AF9732024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sz="2800" b="1">
                <a:latin typeface="Montserrat" panose="00000500000000000000" pitchFamily="2" charset="0"/>
                <a:cs typeface="Poppins" panose="00000500000000000000" pitchFamily="2" charset="0"/>
              </a:rPr>
              <a:t>Projectbegeleiding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65EE8C31-5E84-A15F-D975-A23756921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5" name="Afbeelding 4" descr="Afbeelding met Graphics, symbool, Lettertype, grafische vormgeving&#10;&#10;Automatisch gegenereerde beschrijving">
            <a:extLst>
              <a:ext uri="{FF2B5EF4-FFF2-40B4-BE49-F238E27FC236}">
                <a16:creationId xmlns:a16="http://schemas.microsoft.com/office/drawing/2014/main" id="{BB4FDD39-4B8F-E258-A87B-F7A5835302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47" y="5865878"/>
            <a:ext cx="1429588" cy="743353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3CAD6727-7DEC-F4E7-E0ED-398984172D5F}"/>
              </a:ext>
            </a:extLst>
          </p:cNvPr>
          <p:cNvSpPr txBox="1"/>
          <p:nvPr/>
        </p:nvSpPr>
        <p:spPr>
          <a:xfrm>
            <a:off x="3047397" y="6052888"/>
            <a:ext cx="8737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u="sng" dirty="0">
                <a:latin typeface="Montserrat" panose="00000500000000000000" pitchFamily="2" charset="0"/>
              </a:rPr>
              <a:t>De procesbegeleider wordt door de VvE ingehuurd (voor eigen kosten).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B4BDA6C-5054-9E8F-AC46-462043F4FF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9503345"/>
              </p:ext>
            </p:extLst>
          </p:nvPr>
        </p:nvGraphicFramePr>
        <p:xfrm>
          <a:off x="760339" y="1409074"/>
          <a:ext cx="11024713" cy="4157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25166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070246-1AB7-C282-D0BB-D708759BF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49A2BE33-6A56-02FA-C786-0EBE86CB9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29001"/>
            <a:ext cx="10515600" cy="1872000"/>
          </a:xfrm>
        </p:spPr>
        <p:txBody>
          <a:bodyPr anchor="b">
            <a:normAutofit/>
          </a:bodyPr>
          <a:lstStyle/>
          <a:p>
            <a:r>
              <a:rPr lang="nl-NL" sz="5400" b="1">
                <a:latin typeface="Montserrat" panose="00000500000000000000" pitchFamily="2" charset="0"/>
                <a:cs typeface="Poppins" panose="00000500000000000000" pitchFamily="2" charset="0"/>
              </a:rPr>
              <a:t>Subsidie en financiering</a:t>
            </a:r>
            <a:endParaRPr lang="nl-NL" sz="540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27A39D2-C1E7-0C2D-08E1-349E550E1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B1E7678-6055-F843-1A26-7BFC30EA91C8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j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5158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6EA7D-EBEC-27E3-6A1D-18CD58CF0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F95BD26C-7D13-4893-D030-2B221051C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4078" y="1669166"/>
            <a:ext cx="6952991" cy="398248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sz="1800">
                <a:latin typeface="Montserrat"/>
                <a:cs typeface="Poppins"/>
              </a:rPr>
              <a:t>Subsidieregeling Verduurzaming voor Verenigingen van Eigenaars. </a:t>
            </a:r>
            <a:r>
              <a:rPr lang="nl-NL" sz="1800">
                <a:latin typeface="Montserrat"/>
              </a:rPr>
              <a:t>Deze subsidie van de rijksoverheid is speciaal bedoeld voor </a:t>
            </a:r>
            <a:r>
              <a:rPr lang="nl-NL" sz="1800" b="1">
                <a:latin typeface="Montserrat"/>
              </a:rPr>
              <a:t>VvE’s die willen verduurzamen</a:t>
            </a:r>
            <a:r>
              <a:rPr lang="nl-NL" sz="1800">
                <a:latin typeface="Montserrat"/>
              </a:rPr>
              <a:t>.</a:t>
            </a:r>
            <a:br>
              <a:rPr lang="nl-NL" sz="1800"/>
            </a:br>
            <a:endParaRPr lang="nl-NL" sz="1800"/>
          </a:p>
          <a:p>
            <a:pPr marL="0" indent="0">
              <a:buNone/>
            </a:pPr>
            <a:r>
              <a:rPr lang="nl-NL" sz="1800"/>
              <a:t>Met de SVVE-subsidie krijg je </a:t>
            </a:r>
            <a:r>
              <a:rPr lang="nl-NL" sz="1800" b="1"/>
              <a:t>geld terug</a:t>
            </a:r>
            <a:r>
              <a:rPr lang="nl-NL" sz="1800"/>
              <a:t> voor: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/>
              <a:t>Advies en onderzoek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/>
              <a:t>Isolatiemaatregelen</a:t>
            </a:r>
            <a:br>
              <a:rPr lang="nl-NL" sz="1800"/>
            </a:br>
            <a:r>
              <a:rPr lang="nl-NL" sz="1800"/>
              <a:t>Duurzame warmte-oplossingen</a:t>
            </a:r>
          </a:p>
          <a:p>
            <a:pPr marL="0" lvl="0" indent="0">
              <a:buNone/>
              <a:defRPr/>
            </a:pPr>
            <a:br>
              <a:rPr lang="nl-NL" sz="1800">
                <a:solidFill>
                  <a:prstClr val="black"/>
                </a:solidFill>
              </a:rPr>
            </a:br>
            <a:r>
              <a:rPr lang="nl-NL" sz="1800">
                <a:solidFill>
                  <a:prstClr val="black"/>
                </a:solidFill>
              </a:rPr>
              <a:t>Interessant want:</a:t>
            </a:r>
          </a:p>
          <a:p>
            <a:pPr lvl="0">
              <a:defRPr/>
            </a:pPr>
            <a:r>
              <a:rPr lang="nl-NL" sz="1800">
                <a:solidFill>
                  <a:prstClr val="black"/>
                </a:solidFill>
              </a:rPr>
              <a:t>Lagere kosten per appartement</a:t>
            </a:r>
          </a:p>
          <a:p>
            <a:pPr lvl="0">
              <a:defRPr/>
            </a:pPr>
            <a:r>
              <a:rPr lang="nl-NL" sz="1800">
                <a:solidFill>
                  <a:prstClr val="black"/>
                </a:solidFill>
              </a:rPr>
              <a:t>Minder drempels voor bewoners</a:t>
            </a:r>
            <a:endParaRPr lang="nl-NL" sz="1800"/>
          </a:p>
          <a:p>
            <a:pPr marL="0" indent="0">
              <a:buNone/>
            </a:pPr>
            <a:br>
              <a:rPr lang="nl-NL" sz="1800"/>
            </a:br>
            <a:endParaRPr lang="nl-NL" sz="180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F6E88C6-36EC-AF50-64FC-FDB195257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8DE8C760-8864-3542-68D5-CD626AF1B7A1}"/>
              </a:ext>
            </a:extLst>
          </p:cNvPr>
          <p:cNvSpPr txBox="1">
            <a:spLocks/>
          </p:cNvSpPr>
          <p:nvPr/>
        </p:nvSpPr>
        <p:spPr>
          <a:xfrm>
            <a:off x="756919" y="395605"/>
            <a:ext cx="1107999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800" b="1">
                <a:latin typeface="Montserrat" panose="00000500000000000000" pitchFamily="2" charset="0"/>
                <a:cs typeface="Poppins" panose="00000500000000000000" pitchFamily="2" charset="0"/>
              </a:rPr>
              <a:t>De SVVE</a:t>
            </a:r>
            <a:endParaRPr kumimoji="0" lang="nl-NL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 panose="00000500000000000000" pitchFamily="2" charset="0"/>
              <a:ea typeface="+mj-ea"/>
              <a:cs typeface="+mj-cs"/>
            </a:endParaRPr>
          </a:p>
        </p:txBody>
      </p:sp>
      <p:pic>
        <p:nvPicPr>
          <p:cNvPr id="4" name="Afbeelding 3" descr="Afbeelding met spaarpot, speelgoed, Dierfiguur, varken&#10;&#10;Door AI gegenereerde inhoud is mogelijk onjuist.">
            <a:extLst>
              <a:ext uri="{FF2B5EF4-FFF2-40B4-BE49-F238E27FC236}">
                <a16:creationId xmlns:a16="http://schemas.microsoft.com/office/drawing/2014/main" id="{9E7D2591-1AC3-F881-3811-83F7A0C684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00"/>
          <a:stretch>
            <a:fillRect/>
          </a:stretch>
        </p:blipFill>
        <p:spPr>
          <a:xfrm>
            <a:off x="8715504" y="0"/>
            <a:ext cx="69529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0826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17ED7-4D32-8334-72C2-828401913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3E01FF94-B87A-C584-EB60-497CCA45CC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1" y="1822399"/>
            <a:ext cx="6909663" cy="365336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nl-NL" sz="2000">
                <a:cs typeface="Poppins" panose="00000500000000000000" pitchFamily="2" charset="0"/>
              </a:rPr>
              <a:t>De VvE krijgt 75% van de kosten voor advies en onderzoek terug, inclusief btw.</a:t>
            </a:r>
          </a:p>
          <a:p>
            <a:pPr marL="0" indent="0">
              <a:lnSpc>
                <a:spcPct val="100000"/>
              </a:lnSpc>
              <a:buNone/>
            </a:pPr>
            <a:endParaRPr lang="nl-NL" sz="2000">
              <a:cs typeface="Poppins" panose="00000500000000000000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nl-NL" sz="2000">
                <a:cs typeface="Poppins" panose="00000500000000000000" pitchFamily="2" charset="0"/>
              </a:rPr>
              <a:t>Dit kan oplopen tot: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2000">
                <a:cs typeface="Poppins" panose="00000500000000000000" pitchFamily="2" charset="0"/>
              </a:rPr>
              <a:t>• € 20.000 voor VvE’s met 1–10 woningen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2000">
                <a:cs typeface="Poppins" panose="00000500000000000000" pitchFamily="2" charset="0"/>
              </a:rPr>
              <a:t>• € 30.000 voor VvE’s met 11–30 woningen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2000">
                <a:cs typeface="Poppins" panose="00000500000000000000" pitchFamily="2" charset="0"/>
              </a:rPr>
              <a:t>• € 40.000 voor VvE’s met meer dan 30 woningen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2E3CC98-DB3F-CC47-23ED-AD26EA32E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B2EAFF8B-FCA5-C2DD-6D16-98574A13A7F5}"/>
              </a:ext>
            </a:extLst>
          </p:cNvPr>
          <p:cNvSpPr txBox="1">
            <a:spLocks/>
          </p:cNvSpPr>
          <p:nvPr/>
        </p:nvSpPr>
        <p:spPr>
          <a:xfrm>
            <a:off x="838199" y="365125"/>
            <a:ext cx="1107999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800" b="1">
                <a:latin typeface="Montserrat" panose="00000500000000000000" pitchFamily="2" charset="0"/>
                <a:cs typeface="Poppins" panose="00000500000000000000" pitchFamily="2" charset="0"/>
              </a:rPr>
              <a:t>De SVVE subsidie – advies en onderzoek</a:t>
            </a:r>
            <a:endParaRPr kumimoji="0" lang="nl-NL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 panose="00000500000000000000" pitchFamily="2" charset="0"/>
              <a:ea typeface="+mj-ea"/>
              <a:cs typeface="+mj-cs"/>
            </a:endParaRPr>
          </a:p>
        </p:txBody>
      </p:sp>
      <p:pic>
        <p:nvPicPr>
          <p:cNvPr id="4" name="Afbeelding 3" descr="Afbeelding met spaarpot, speelgoed, Dierfiguur, varken&#10;&#10;Door AI gegenereerde inhoud is mogelijk onjuist.">
            <a:extLst>
              <a:ext uri="{FF2B5EF4-FFF2-40B4-BE49-F238E27FC236}">
                <a16:creationId xmlns:a16="http://schemas.microsoft.com/office/drawing/2014/main" id="{EFDBBECC-FD74-C7D3-CFEF-653E6E2453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00"/>
          <a:stretch>
            <a:fillRect/>
          </a:stretch>
        </p:blipFill>
        <p:spPr>
          <a:xfrm>
            <a:off x="8715504" y="0"/>
            <a:ext cx="69529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4128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C3C96-3605-EA03-717C-2565F4BB6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20C00DD3-CEA1-BE0C-5778-E27FFC736F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4079" y="1669165"/>
            <a:ext cx="6770442" cy="43350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2000"/>
              <a:t>Mogelijke maatregelen die onder de subsidie vallen</a:t>
            </a:r>
          </a:p>
          <a:p>
            <a:r>
              <a:rPr lang="nl-NL" sz="2000"/>
              <a:t>Isolatie van dak, gevel, vloer en glasisolatie</a:t>
            </a:r>
          </a:p>
          <a:p>
            <a:r>
              <a:rPr lang="nl-NL" sz="2000"/>
              <a:t>Collectieve warmte-oplossingen</a:t>
            </a:r>
          </a:p>
          <a:p>
            <a:endParaRPr lang="nl-NL" sz="2000"/>
          </a:p>
          <a:p>
            <a:pPr marL="0" indent="0">
              <a:buNone/>
            </a:pPr>
            <a:r>
              <a:rPr lang="nl-NL" sz="2000" b="1"/>
              <a:t>Meer subsidie bij combineren van maatregelen</a:t>
            </a:r>
            <a:endParaRPr lang="nl-NL" sz="2000"/>
          </a:p>
          <a:p>
            <a:pPr marL="0" indent="0">
              <a:lnSpc>
                <a:spcPct val="100000"/>
              </a:lnSpc>
              <a:buNone/>
            </a:pPr>
            <a:r>
              <a:rPr lang="nl-NL" sz="2000"/>
              <a:t>Vervang je alleen het glas?</a:t>
            </a:r>
            <a:br>
              <a:rPr lang="nl-NL" sz="2000"/>
            </a:br>
            <a:r>
              <a:rPr lang="nl-NL" sz="2000"/>
              <a:t>Dan krijg je ongeveer </a:t>
            </a:r>
            <a:r>
              <a:rPr lang="nl-NL" sz="2000" b="1"/>
              <a:t>€ 25 per m² subsidie</a:t>
            </a:r>
            <a:r>
              <a:rPr lang="nl-NL" sz="2000"/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2000"/>
              <a:t>Isoleer je óók nog een dak of gevel?</a:t>
            </a:r>
            <a:br>
              <a:rPr lang="nl-NL" sz="2000"/>
            </a:br>
            <a:r>
              <a:rPr lang="nl-NL" sz="2000"/>
              <a:t>Dan krijg je </a:t>
            </a:r>
            <a:r>
              <a:rPr lang="nl-NL" sz="2000" b="1"/>
              <a:t>ongeveer € 50 per m² subsidie</a:t>
            </a:r>
            <a:r>
              <a:rPr lang="nl-NL" sz="2000"/>
              <a:t> voor het glas.</a:t>
            </a:r>
          </a:p>
          <a:p>
            <a:pPr marL="0" indent="0">
              <a:buNone/>
            </a:pPr>
            <a:br>
              <a:rPr lang="nl-NL" sz="2000" b="1"/>
            </a:br>
            <a:endParaRPr lang="nl-NL" sz="2000"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nl-NL" sz="2000">
              <a:latin typeface="Montserrat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C8FF14D-E4F7-9B36-9CAE-9ECE9D4EA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BCD3386-132D-0C8E-EE00-5D28F1C8A538}"/>
              </a:ext>
            </a:extLst>
          </p:cNvPr>
          <p:cNvSpPr txBox="1">
            <a:spLocks/>
          </p:cNvSpPr>
          <p:nvPr/>
        </p:nvSpPr>
        <p:spPr>
          <a:xfrm>
            <a:off x="838199" y="365125"/>
            <a:ext cx="1107999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800" b="1">
                <a:latin typeface="Montserrat" panose="00000500000000000000" pitchFamily="2" charset="0"/>
                <a:cs typeface="Poppins" panose="00000500000000000000" pitchFamily="2" charset="0"/>
              </a:rPr>
              <a:t>De SVVE - maatregelen</a:t>
            </a:r>
            <a:endParaRPr kumimoji="0" lang="nl-NL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 panose="00000500000000000000" pitchFamily="2" charset="0"/>
              <a:ea typeface="+mj-ea"/>
              <a:cs typeface="+mj-cs"/>
            </a:endParaRPr>
          </a:p>
        </p:txBody>
      </p:sp>
      <p:pic>
        <p:nvPicPr>
          <p:cNvPr id="4" name="Afbeelding 3" descr="Afbeelding met spaarpot, speelgoed, Dierfiguur, varken&#10;&#10;Door AI gegenereerde inhoud is mogelijk onjuist.">
            <a:extLst>
              <a:ext uri="{FF2B5EF4-FFF2-40B4-BE49-F238E27FC236}">
                <a16:creationId xmlns:a16="http://schemas.microsoft.com/office/drawing/2014/main" id="{E5B3E634-02C3-28B1-16A6-6073EB4DA3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00"/>
          <a:stretch>
            <a:fillRect/>
          </a:stretch>
        </p:blipFill>
        <p:spPr>
          <a:xfrm>
            <a:off x="8715504" y="0"/>
            <a:ext cx="6952991" cy="685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21FCE3AE-EC69-7955-B0AF-DFB13D9378E3}"/>
              </a:ext>
            </a:extLst>
          </p:cNvPr>
          <p:cNvSpPr txBox="1"/>
          <p:nvPr/>
        </p:nvSpPr>
        <p:spPr>
          <a:xfrm>
            <a:off x="2027344" y="6122663"/>
            <a:ext cx="69529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nl-NL" sz="1800">
                <a:latin typeface="Montserrat" panose="00000500000000000000" pitchFamily="2" charset="0"/>
                <a:cs typeface="Poppins" panose="00000500000000000000" pitchFamily="2" charset="0"/>
              </a:rPr>
              <a:t>Daarnaast </a:t>
            </a:r>
            <a:r>
              <a:rPr lang="nl-NL" sz="1800">
                <a:cs typeface="Poppins" panose="00000500000000000000" pitchFamily="2" charset="0"/>
              </a:rPr>
              <a:t>zijn er ook nog de </a:t>
            </a:r>
            <a:r>
              <a:rPr lang="nl-NL" sz="1800">
                <a:latin typeface="Montserrat" panose="00000500000000000000" pitchFamily="2" charset="0"/>
                <a:cs typeface="Poppins" panose="00000500000000000000" pitchFamily="2" charset="0"/>
              </a:rPr>
              <a:t>SPOR, SCE en SVOH subsidie</a:t>
            </a:r>
            <a:r>
              <a:rPr lang="nl-NL" sz="2400">
                <a:latin typeface="Montserrat" panose="00000500000000000000" pitchFamily="2" charset="0"/>
                <a:cs typeface="Poppins" panose="000005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02786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EE4B7-3069-0D0F-C959-743441D7A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hoek: afgeronde hoeken 16">
            <a:extLst>
              <a:ext uri="{FF2B5EF4-FFF2-40B4-BE49-F238E27FC236}">
                <a16:creationId xmlns:a16="http://schemas.microsoft.com/office/drawing/2014/main" id="{B45E02CD-DDF8-1CF0-7049-87073BD1A429}"/>
              </a:ext>
            </a:extLst>
          </p:cNvPr>
          <p:cNvSpPr/>
          <p:nvPr/>
        </p:nvSpPr>
        <p:spPr>
          <a:xfrm>
            <a:off x="7925592" y="5614993"/>
            <a:ext cx="3355052" cy="798194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F65BD505-7AFF-DAFC-96C9-C9ECC677E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5594" y="1690688"/>
            <a:ext cx="3411408" cy="823912"/>
          </a:xfrm>
        </p:spPr>
        <p:txBody>
          <a:bodyPr/>
          <a:lstStyle/>
          <a:p>
            <a:r>
              <a:rPr lang="nl-NL"/>
              <a:t>Leningen</a:t>
            </a:r>
          </a:p>
        </p:txBody>
      </p:sp>
      <p:sp>
        <p:nvSpPr>
          <p:cNvPr id="12" name="Tijdelijke aanduiding voor inhoud 11">
            <a:extLst>
              <a:ext uri="{FF2B5EF4-FFF2-40B4-BE49-F238E27FC236}">
                <a16:creationId xmlns:a16="http://schemas.microsoft.com/office/drawing/2014/main" id="{B8D966F0-EEBB-3881-15D3-52C3F9EDD2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25592" y="2613664"/>
            <a:ext cx="3411408" cy="3301362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nl-NL" sz="1600"/>
              <a:t>Nationaal warmtefonds</a:t>
            </a:r>
          </a:p>
          <a:p>
            <a:pPr lvl="1">
              <a:lnSpc>
                <a:spcPct val="110000"/>
              </a:lnSpc>
            </a:pPr>
            <a:r>
              <a:rPr lang="nl-NL" sz="1600"/>
              <a:t>Ledenlening</a:t>
            </a:r>
          </a:p>
          <a:p>
            <a:pPr>
              <a:lnSpc>
                <a:spcPct val="110000"/>
              </a:lnSpc>
            </a:pPr>
            <a:r>
              <a:rPr lang="nl-NL" sz="1600" err="1"/>
              <a:t>SVn</a:t>
            </a:r>
            <a:endParaRPr lang="nl-NL" sz="1600"/>
          </a:p>
          <a:p>
            <a:pPr>
              <a:lnSpc>
                <a:spcPct val="110000"/>
              </a:lnSpc>
            </a:pPr>
            <a:r>
              <a:rPr lang="nl-NL" sz="1600"/>
              <a:t>TEN31</a:t>
            </a:r>
          </a:p>
          <a:p>
            <a:pPr>
              <a:lnSpc>
                <a:spcPct val="110000"/>
              </a:lnSpc>
            </a:pPr>
            <a:r>
              <a:rPr lang="nl-NL" sz="1600"/>
              <a:t>Kosten nu maar gelijk baten</a:t>
            </a:r>
          </a:p>
          <a:p>
            <a:pPr>
              <a:lnSpc>
                <a:spcPct val="110000"/>
              </a:lnSpc>
            </a:pPr>
            <a:r>
              <a:rPr lang="nl-NL" sz="1600"/>
              <a:t>Financieel </a:t>
            </a:r>
            <a:r>
              <a:rPr lang="nl-NL" sz="1600" err="1"/>
              <a:t>planbaar</a:t>
            </a:r>
            <a:r>
              <a:rPr lang="nl-NL" sz="1600"/>
              <a:t>, je hebt zekerheid over subsidie en rentes</a:t>
            </a:r>
            <a:br>
              <a:rPr lang="nl-NL" sz="1600"/>
            </a:br>
            <a:endParaRPr lang="nl-NL" sz="1600"/>
          </a:p>
          <a:p>
            <a:pPr marL="88900" indent="0">
              <a:lnSpc>
                <a:spcPct val="110000"/>
              </a:lnSpc>
              <a:buNone/>
            </a:pPr>
            <a:r>
              <a:rPr lang="nl-NL" sz="1600"/>
              <a:t>Let op! Leningen voor de VvE, niet persoonlijk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63A1CFCA-0E8E-A647-DBF7-6E833C61BA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81896" y="1690688"/>
            <a:ext cx="3428206" cy="823912"/>
          </a:xfrm>
        </p:spPr>
        <p:txBody>
          <a:bodyPr/>
          <a:lstStyle/>
          <a:p>
            <a:r>
              <a:rPr lang="nl-NL"/>
              <a:t>Inleggen</a:t>
            </a:r>
          </a:p>
        </p:txBody>
      </p:sp>
      <p:sp>
        <p:nvSpPr>
          <p:cNvPr id="14" name="Tijdelijke aanduiding voor inhoud 13">
            <a:extLst>
              <a:ext uri="{FF2B5EF4-FFF2-40B4-BE49-F238E27FC236}">
                <a16:creationId xmlns:a16="http://schemas.microsoft.com/office/drawing/2014/main" id="{809FCC44-5762-0EB8-0F46-BA0A901B44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81896" y="2543175"/>
            <a:ext cx="3428206" cy="27606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l-NL" sz="1600"/>
              <a:t>Wanneer onderhoud nodig is met de pet rond</a:t>
            </a:r>
          </a:p>
          <a:p>
            <a:pPr>
              <a:lnSpc>
                <a:spcPct val="100000"/>
              </a:lnSpc>
            </a:pPr>
            <a:r>
              <a:rPr lang="nl-NL" sz="1600"/>
              <a:t>Kan financiële problemen meebrengen</a:t>
            </a:r>
          </a:p>
          <a:p>
            <a:pPr>
              <a:lnSpc>
                <a:spcPct val="100000"/>
              </a:lnSpc>
            </a:pPr>
            <a:r>
              <a:rPr lang="nl-NL" sz="1600"/>
              <a:t>In 1x grote bedragen ook als je er kort woont</a:t>
            </a:r>
          </a:p>
          <a:p>
            <a:pPr marL="0" indent="0">
              <a:lnSpc>
                <a:spcPct val="100000"/>
              </a:lnSpc>
              <a:buNone/>
            </a:pPr>
            <a:endParaRPr lang="nl-NL" sz="160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DC8AB26-2261-7088-3509-F9A9C3D48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3B2575DE-C0E5-10B8-0ED3-CCA5BD9358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690688"/>
            <a:ext cx="3428206" cy="823912"/>
          </a:xfrm>
        </p:spPr>
        <p:txBody>
          <a:bodyPr/>
          <a:lstStyle/>
          <a:p>
            <a:r>
              <a:rPr lang="nl-NL"/>
              <a:t>Sparen</a:t>
            </a:r>
          </a:p>
        </p:txBody>
      </p:sp>
      <p:sp>
        <p:nvSpPr>
          <p:cNvPr id="16" name="Tijdelijke aanduiding voor inhoud 15">
            <a:extLst>
              <a:ext uri="{FF2B5EF4-FFF2-40B4-BE49-F238E27FC236}">
                <a16:creationId xmlns:a16="http://schemas.microsoft.com/office/drawing/2014/main" id="{32D107D0-1702-1B25-8853-0D44F4E782A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199" y="2543175"/>
            <a:ext cx="3428206" cy="27606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l-NL" sz="1600"/>
              <a:t>Elke maand meer doteren</a:t>
            </a:r>
          </a:p>
          <a:p>
            <a:pPr>
              <a:lnSpc>
                <a:spcPct val="100000"/>
              </a:lnSpc>
            </a:pPr>
            <a:r>
              <a:rPr lang="nl-NL" sz="1600"/>
              <a:t>Risico om subsidies mis te lopen</a:t>
            </a:r>
          </a:p>
          <a:p>
            <a:pPr>
              <a:lnSpc>
                <a:spcPct val="100000"/>
              </a:lnSpc>
            </a:pPr>
            <a:r>
              <a:rPr lang="nl-NL" sz="1600"/>
              <a:t>Wel hogere kosten nog geen baten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FB28F39F-7AE3-FF75-052B-EE52F4367853}"/>
              </a:ext>
            </a:extLst>
          </p:cNvPr>
          <p:cNvSpPr txBox="1">
            <a:spLocks/>
          </p:cNvSpPr>
          <p:nvPr/>
        </p:nvSpPr>
        <p:spPr>
          <a:xfrm>
            <a:off x="838199" y="365125"/>
            <a:ext cx="1107999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j-ea"/>
                <a:cs typeface="Poppins" panose="00000500000000000000" pitchFamily="2" charset="0"/>
              </a:rPr>
              <a:t>Financiering</a:t>
            </a:r>
            <a:endParaRPr kumimoji="0" lang="nl-NL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 panose="00000500000000000000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521299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8001E-2A89-1D32-106B-AE3CCF041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A08A8FC4-DC3D-BB22-F29B-C7655DC19BE1}"/>
              </a:ext>
            </a:extLst>
          </p:cNvPr>
          <p:cNvSpPr/>
          <p:nvPr/>
        </p:nvSpPr>
        <p:spPr>
          <a:xfrm>
            <a:off x="-104775" y="-85725"/>
            <a:ext cx="12411075" cy="71247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74E75906-C47F-F12B-88A3-ED656F322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29000"/>
            <a:ext cx="10515600" cy="1872001"/>
          </a:xfrm>
        </p:spPr>
        <p:txBody>
          <a:bodyPr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nl-NL" sz="5400" b="1">
                <a:cs typeface="Poppins" panose="00000500000000000000" pitchFamily="2" charset="0"/>
              </a:rPr>
              <a:t>VvE-aanbod: Extra subsidie van de gemeente</a:t>
            </a:r>
            <a:endParaRPr lang="nl-NL" sz="2800" b="1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6B22920-7CDE-2AE9-2071-6FB082BF9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3B04EF2F-385B-5B98-2021-0884E82243BC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j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606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295400" y="1737360"/>
            <a:ext cx="7188691" cy="3824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n-US" b="1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Voordelen</a:t>
            </a:r>
            <a:endParaRPr lang="en-US" b="1">
              <a:solidFill>
                <a:srgbClr val="000000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 marL="388620" lvl="1" indent="-194310">
              <a:lnSpc>
                <a:spcPts val="2520"/>
              </a:lnSpc>
              <a:buFont typeface="Arial"/>
              <a:buChar char="•"/>
              <a:defRPr/>
            </a:pP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Minder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energieverbruik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lagere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k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osten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;</a:t>
            </a:r>
            <a:endParaRPr lang="en-US" b="1">
              <a:solidFill>
                <a:srgbClr val="000000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Fijner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comfortabel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wonen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;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Meerwaarde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woning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;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Verbeter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je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wereld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  <a:p>
            <a:pPr marL="194310" lvl="1">
              <a:lnSpc>
                <a:spcPts val="2520"/>
              </a:lnSpc>
            </a:pPr>
            <a:endParaRPr lang="en-US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>
              <a:lnSpc>
                <a:spcPts val="2520"/>
              </a:lnSpc>
              <a:spcBef>
                <a:spcPct val="0"/>
              </a:spcBef>
            </a:pPr>
            <a:r>
              <a:rPr lang="en-US" b="1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Nadelen</a:t>
            </a:r>
            <a:endParaRPr lang="en-US" b="1">
              <a:solidFill>
                <a:srgbClr val="000000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Bij het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verduurzamen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van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een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VvE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moet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je met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veel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dingen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rekening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houden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Daardoor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kost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het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vaak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veel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tijd</a:t>
            </a:r>
            <a:endParaRPr lang="en-US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Als er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niet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genoeg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is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gespaard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in het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MeerJarenOnderhoudsPlan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dan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kost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het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verduurzamen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extra geld. 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endParaRPr lang="en-US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8977950" y="3852570"/>
            <a:ext cx="2457316" cy="3479384"/>
          </a:xfrm>
          <a:custGeom>
            <a:avLst/>
            <a:gdLst/>
            <a:ahLst/>
            <a:cxnLst/>
            <a:rect l="l" t="t" r="r" b="b"/>
            <a:pathLst>
              <a:path w="4095525" h="5798973">
                <a:moveTo>
                  <a:pt x="0" y="0"/>
                </a:moveTo>
                <a:lnTo>
                  <a:pt x="4095524" y="0"/>
                </a:lnTo>
                <a:lnTo>
                  <a:pt x="4095524" y="5798974"/>
                </a:lnTo>
                <a:lnTo>
                  <a:pt x="0" y="57989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 sz="108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26820" y="880110"/>
            <a:ext cx="7932420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b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Voor- </a:t>
            </a:r>
            <a:r>
              <a:rPr lang="en-US" sz="3600" b="1" err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en</a:t>
            </a:r>
            <a:r>
              <a:rPr lang="en-US" sz="3600" b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3600" b="1" err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nadelen</a:t>
            </a:r>
            <a:r>
              <a:rPr lang="en-US" sz="3600" b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 van </a:t>
            </a:r>
            <a:r>
              <a:rPr lang="en-US" sz="3600" b="1" err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verduurzamen</a:t>
            </a:r>
            <a:endParaRPr lang="en-US" sz="3600" b="1">
              <a:solidFill>
                <a:srgbClr val="243E8D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30E51D5B-21A7-2615-380E-3F6CCDA8C39A}"/>
              </a:ext>
            </a:extLst>
          </p:cNvPr>
          <p:cNvSpPr txBox="1">
            <a:spLocks/>
          </p:cNvSpPr>
          <p:nvPr/>
        </p:nvSpPr>
        <p:spPr>
          <a:xfrm>
            <a:off x="1258717" y="1715228"/>
            <a:ext cx="9464040" cy="3342059"/>
          </a:xfrm>
          <a:prstGeom prst="rect">
            <a:avLst/>
          </a:prstGeom>
        </p:spPr>
        <p:txBody>
          <a:bodyPr vert="horz" lIns="82296" tIns="41148" rIns="82296" bIns="41148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4296" indent="0" defTabSz="822960">
              <a:spcBef>
                <a:spcPts val="900"/>
              </a:spcBef>
              <a:buNone/>
              <a:defRPr/>
            </a:pPr>
            <a:r>
              <a:rPr lang="nl-NL" sz="1800">
                <a:solidFill>
                  <a:prstClr val="black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Extra subsidieregeling voor VvE’s die slecht geïsoleerde bouwdelen willen isoleren.  </a:t>
            </a:r>
            <a:endParaRPr lang="nl-NL" sz="1440" kern="0">
              <a:solidFill>
                <a:prstClr val="black"/>
              </a:solidFill>
              <a:highlight>
                <a:srgbClr val="FFFF00"/>
              </a:highlight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pPr marL="581502" lvl="1" indent="0" defTabSz="822960">
              <a:lnSpc>
                <a:spcPct val="150000"/>
              </a:lnSpc>
              <a:spcBef>
                <a:spcPts val="900"/>
              </a:spcBef>
              <a:buNone/>
            </a:pPr>
            <a:endParaRPr lang="nl-NL" sz="1440" kern="0">
              <a:solidFill>
                <a:prstClr val="black"/>
              </a:solidFill>
              <a:highlight>
                <a:srgbClr val="FFFF00"/>
              </a:highlight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pPr marL="581502" lvl="1" indent="0" defTabSz="822960">
              <a:lnSpc>
                <a:spcPct val="150000"/>
              </a:lnSpc>
              <a:spcBef>
                <a:spcPts val="900"/>
              </a:spcBef>
              <a:buNone/>
            </a:pPr>
            <a:endParaRPr lang="nl-NL" sz="1440" kern="0">
              <a:solidFill>
                <a:prstClr val="black"/>
              </a:solidFill>
              <a:highlight>
                <a:srgbClr val="FFFF00"/>
              </a:highlight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pPr marL="581502" lvl="1" indent="0" defTabSz="822960">
              <a:lnSpc>
                <a:spcPct val="150000"/>
              </a:lnSpc>
              <a:spcBef>
                <a:spcPts val="900"/>
              </a:spcBef>
              <a:buNone/>
            </a:pPr>
            <a:endParaRPr lang="nl-NL" sz="1440" kern="0">
              <a:solidFill>
                <a:prstClr val="black"/>
              </a:solidFill>
              <a:highlight>
                <a:srgbClr val="FFFF00"/>
              </a:highlight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pPr marL="170022" indent="0" defTabSz="822960">
              <a:lnSpc>
                <a:spcPct val="150000"/>
              </a:lnSpc>
              <a:spcBef>
                <a:spcPts val="900"/>
              </a:spcBef>
              <a:buNone/>
              <a:defRPr/>
            </a:pPr>
            <a:endParaRPr lang="nl-NL" sz="1440" kern="0">
              <a:solidFill>
                <a:prstClr val="black"/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pPr marL="170022" indent="0" defTabSz="822960">
              <a:lnSpc>
                <a:spcPct val="150000"/>
              </a:lnSpc>
              <a:spcBef>
                <a:spcPts val="900"/>
              </a:spcBef>
              <a:buNone/>
              <a:defRPr/>
            </a:pPr>
            <a:endParaRPr lang="nl-NL" sz="1440" kern="0">
              <a:solidFill>
                <a:prstClr val="black"/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pPr marL="170022" indent="0" defTabSz="822960">
              <a:lnSpc>
                <a:spcPct val="150000"/>
              </a:lnSpc>
              <a:spcBef>
                <a:spcPts val="900"/>
              </a:spcBef>
              <a:buNone/>
              <a:defRPr/>
            </a:pPr>
            <a:endParaRPr lang="nl-NL" sz="1440" kern="0">
              <a:solidFill>
                <a:prstClr val="black"/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pPr marL="170022" indent="0" defTabSz="822960">
              <a:lnSpc>
                <a:spcPct val="150000"/>
              </a:lnSpc>
              <a:spcBef>
                <a:spcPts val="900"/>
              </a:spcBef>
              <a:buNone/>
              <a:defRPr/>
            </a:pPr>
            <a:endParaRPr lang="nl-NL" sz="1440" kern="0">
              <a:solidFill>
                <a:prstClr val="black"/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pPr marL="170022" indent="0" defTabSz="822960">
              <a:lnSpc>
                <a:spcPct val="150000"/>
              </a:lnSpc>
              <a:spcBef>
                <a:spcPts val="900"/>
              </a:spcBef>
              <a:buNone/>
              <a:defRPr/>
            </a:pPr>
            <a:r>
              <a:rPr lang="nl-NL" sz="1440" b="1" kern="0">
                <a:solidFill>
                  <a:prstClr val="black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Let op: </a:t>
            </a:r>
            <a:r>
              <a:rPr lang="nl-NL" sz="1440" kern="0">
                <a:solidFill>
                  <a:prstClr val="black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De gemeentelijke subsidie aanvraag loopt via gemeenten, niet via het VvE-aanbod of </a:t>
            </a:r>
            <a:r>
              <a:rPr lang="nl-NL" sz="1440" kern="0" err="1">
                <a:solidFill>
                  <a:prstClr val="black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DVvE</a:t>
            </a:r>
            <a:r>
              <a:rPr lang="nl-NL" sz="1440" kern="0">
                <a:solidFill>
                  <a:prstClr val="black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. 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97C8399D-7B36-A828-D613-8453F30FE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3980" y="671513"/>
            <a:ext cx="9464040" cy="1193006"/>
          </a:xfrm>
        </p:spPr>
        <p:txBody>
          <a:bodyPr>
            <a:normAutofit/>
          </a:bodyPr>
          <a:lstStyle/>
          <a:p>
            <a:r>
              <a:rPr lang="nl-NL" sz="2520" b="1">
                <a:cs typeface="Poppins" panose="00000500000000000000" pitchFamily="2" charset="0"/>
              </a:rPr>
              <a:t>Gemeentelijke subsidie Veenendaal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7C198F6-49F6-656D-9921-6A61F8AEC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1480">
              <a:defRPr/>
            </a:pPr>
            <a:fld id="{CC88EBE5-3537-4F94-9FC6-601B4C25F1DE}" type="slidenum">
              <a:rPr lang="nl-NL">
                <a:solidFill>
                  <a:prstClr val="black">
                    <a:tint val="75000"/>
                  </a:prstClr>
                </a:solidFill>
              </a:rPr>
              <a:pPr defTabSz="411480">
                <a:defRPr/>
              </a:pPr>
              <a:t>40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28AAD864-55A9-8A55-050B-0F10F3FC0DB5}"/>
              </a:ext>
            </a:extLst>
          </p:cNvPr>
          <p:cNvSpPr/>
          <p:nvPr/>
        </p:nvSpPr>
        <p:spPr>
          <a:xfrm>
            <a:off x="1283406" y="2452794"/>
            <a:ext cx="2921508" cy="2139696"/>
          </a:xfrm>
          <a:prstGeom prst="roundRect">
            <a:avLst/>
          </a:prstGeom>
          <a:solidFill>
            <a:srgbClr val="E7EEF6"/>
          </a:solidFill>
          <a:ln w="12700">
            <a:solidFill>
              <a:srgbClr val="CDCD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2960"/>
            <a:endParaRPr sz="162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53FD5F4C-F82B-48F1-957D-AC1736264B51}"/>
              </a:ext>
            </a:extLst>
          </p:cNvPr>
          <p:cNvSpPr txBox="1"/>
          <p:nvPr/>
        </p:nvSpPr>
        <p:spPr>
          <a:xfrm>
            <a:off x="1489146" y="2633847"/>
            <a:ext cx="2510028" cy="127733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defTabSz="822960"/>
            <a:r>
              <a:rPr sz="1440" b="1" err="1">
                <a:solidFill>
                  <a:srgbClr val="000000"/>
                </a:solidFill>
                <a:latin typeface="Montserrat"/>
              </a:rPr>
              <a:t>Waarvoor</a:t>
            </a:r>
            <a:r>
              <a:rPr sz="1440" b="1">
                <a:solidFill>
                  <a:srgbClr val="000000"/>
                </a:solidFill>
                <a:latin typeface="Montserrat"/>
              </a:rPr>
              <a:t>?</a:t>
            </a:r>
          </a:p>
          <a:p>
            <a:pPr defTabSz="822960">
              <a:spcAft>
                <a:spcPts val="180"/>
              </a:spcAft>
            </a:pPr>
            <a:r>
              <a:rPr sz="1152">
                <a:solidFill>
                  <a:srgbClr val="000000"/>
                </a:solidFill>
                <a:latin typeface="Montserrat"/>
              </a:rPr>
              <a:t>• </a:t>
            </a:r>
            <a:r>
              <a:rPr lang="nl-NL" sz="1152">
                <a:solidFill>
                  <a:srgbClr val="000000"/>
                </a:solidFill>
                <a:latin typeface="Montserrat"/>
              </a:rPr>
              <a:t>D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ak</a:t>
            </a:r>
            <a:r>
              <a:rPr sz="1152">
                <a:solidFill>
                  <a:srgbClr val="000000"/>
                </a:solidFill>
                <a:latin typeface="Montserrat"/>
              </a:rPr>
              <a:t>- of 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zolder</a:t>
            </a:r>
            <a:r>
              <a:rPr sz="1152">
                <a:solidFill>
                  <a:srgbClr val="000000"/>
                </a:solidFill>
                <a:latin typeface="Montserrat"/>
              </a:rPr>
              <a:t>/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vlieringvloerisolatie</a:t>
            </a:r>
            <a:endParaRPr sz="1152">
              <a:solidFill>
                <a:srgbClr val="000000"/>
              </a:solidFill>
              <a:latin typeface="Montserrat"/>
            </a:endParaRPr>
          </a:p>
          <a:p>
            <a:pPr defTabSz="822960">
              <a:spcAft>
                <a:spcPts val="180"/>
              </a:spcAft>
            </a:pPr>
            <a:r>
              <a:rPr sz="1152">
                <a:solidFill>
                  <a:srgbClr val="000000"/>
                </a:solidFill>
                <a:latin typeface="Montserrat"/>
              </a:rPr>
              <a:t>• </a:t>
            </a:r>
            <a:r>
              <a:rPr lang="nl-NL" sz="1152">
                <a:solidFill>
                  <a:srgbClr val="000000"/>
                </a:solidFill>
                <a:latin typeface="Montserrat"/>
              </a:rPr>
              <a:t>G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evel</a:t>
            </a:r>
            <a:r>
              <a:rPr sz="1152">
                <a:solidFill>
                  <a:srgbClr val="000000"/>
                </a:solidFill>
                <a:latin typeface="Montserrat"/>
              </a:rPr>
              <a:t>- 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en</a:t>
            </a:r>
            <a:r>
              <a:rPr sz="1152">
                <a:solidFill>
                  <a:srgbClr val="000000"/>
                </a:solidFill>
                <a:latin typeface="Montserrat"/>
              </a:rPr>
              <a:t> 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spouwmuurisolatie</a:t>
            </a:r>
            <a:endParaRPr sz="1152">
              <a:solidFill>
                <a:srgbClr val="000000"/>
              </a:solidFill>
              <a:latin typeface="Montserrat"/>
            </a:endParaRPr>
          </a:p>
          <a:p>
            <a:pPr defTabSz="822960">
              <a:spcAft>
                <a:spcPts val="180"/>
              </a:spcAft>
            </a:pPr>
            <a:r>
              <a:rPr sz="1152">
                <a:solidFill>
                  <a:srgbClr val="000000"/>
                </a:solidFill>
                <a:latin typeface="Montserrat"/>
              </a:rPr>
              <a:t>• </a:t>
            </a:r>
            <a:r>
              <a:rPr lang="nl-NL" sz="1152">
                <a:solidFill>
                  <a:srgbClr val="000000"/>
                </a:solidFill>
                <a:latin typeface="Montserrat"/>
              </a:rPr>
              <a:t>V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loer</a:t>
            </a:r>
            <a:r>
              <a:rPr sz="1152">
                <a:solidFill>
                  <a:srgbClr val="000000"/>
                </a:solidFill>
                <a:latin typeface="Montserrat"/>
              </a:rPr>
              <a:t>- of 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bodemisolatie</a:t>
            </a:r>
            <a:endParaRPr sz="1152">
              <a:solidFill>
                <a:srgbClr val="000000"/>
              </a:solidFill>
              <a:latin typeface="Montserrat"/>
            </a:endParaRPr>
          </a:p>
          <a:p>
            <a:pPr defTabSz="822960">
              <a:spcAft>
                <a:spcPts val="180"/>
              </a:spcAft>
            </a:pPr>
            <a:r>
              <a:rPr sz="1152">
                <a:solidFill>
                  <a:srgbClr val="000000"/>
                </a:solidFill>
                <a:latin typeface="Montserrat"/>
              </a:rPr>
              <a:t>• </a:t>
            </a:r>
            <a:r>
              <a:rPr lang="nl-NL" sz="1152">
                <a:solidFill>
                  <a:srgbClr val="000000"/>
                </a:solidFill>
                <a:latin typeface="Montserrat"/>
              </a:rPr>
              <a:t>G</a:t>
            </a:r>
            <a:r>
              <a:rPr sz="1152">
                <a:solidFill>
                  <a:srgbClr val="000000"/>
                </a:solidFill>
                <a:latin typeface="Montserrat"/>
              </a:rPr>
              <a:t>las, 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kozijnpanelen</a:t>
            </a:r>
            <a:r>
              <a:rPr sz="1152">
                <a:solidFill>
                  <a:srgbClr val="000000"/>
                </a:solidFill>
                <a:latin typeface="Montserrat"/>
              </a:rPr>
              <a:t> 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en</a:t>
            </a:r>
            <a:r>
              <a:rPr sz="1152">
                <a:solidFill>
                  <a:srgbClr val="000000"/>
                </a:solidFill>
                <a:latin typeface="Montserrat"/>
              </a:rPr>
              <a:t> 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deuren</a:t>
            </a:r>
            <a:endParaRPr sz="1152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14" name="Rounded Rectangle 10">
            <a:extLst>
              <a:ext uri="{FF2B5EF4-FFF2-40B4-BE49-F238E27FC236}">
                <a16:creationId xmlns:a16="http://schemas.microsoft.com/office/drawing/2014/main" id="{BE2AA4C5-4B3A-B170-DFAF-970058680461}"/>
              </a:ext>
            </a:extLst>
          </p:cNvPr>
          <p:cNvSpPr/>
          <p:nvPr/>
        </p:nvSpPr>
        <p:spPr>
          <a:xfrm>
            <a:off x="4542328" y="2452794"/>
            <a:ext cx="2921508" cy="2139696"/>
          </a:xfrm>
          <a:prstGeom prst="roundRect">
            <a:avLst/>
          </a:prstGeom>
          <a:solidFill>
            <a:srgbClr val="E8F4EA"/>
          </a:solidFill>
          <a:ln w="12700">
            <a:solidFill>
              <a:srgbClr val="CDCD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2960"/>
            <a:endParaRPr sz="162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C8A1CFEB-AB97-D70D-D32C-CFB961E94796}"/>
              </a:ext>
            </a:extLst>
          </p:cNvPr>
          <p:cNvSpPr txBox="1"/>
          <p:nvPr/>
        </p:nvSpPr>
        <p:spPr>
          <a:xfrm>
            <a:off x="4748068" y="2633848"/>
            <a:ext cx="2510028" cy="145462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defTabSz="822960"/>
            <a:r>
              <a:rPr sz="1440" b="1" err="1">
                <a:solidFill>
                  <a:srgbClr val="000000"/>
                </a:solidFill>
                <a:latin typeface="Montserrat"/>
              </a:rPr>
              <a:t>Hoeveel</a:t>
            </a:r>
            <a:r>
              <a:rPr sz="1440" b="1">
                <a:solidFill>
                  <a:srgbClr val="000000"/>
                </a:solidFill>
                <a:latin typeface="Montserrat"/>
              </a:rPr>
              <a:t>?</a:t>
            </a:r>
          </a:p>
          <a:p>
            <a:pPr defTabSz="822960">
              <a:spcAft>
                <a:spcPts val="180"/>
              </a:spcAft>
            </a:pPr>
            <a:r>
              <a:rPr sz="1152">
                <a:solidFill>
                  <a:srgbClr val="000000"/>
                </a:solidFill>
                <a:latin typeface="Montserrat"/>
              </a:rPr>
              <a:t>• </a:t>
            </a:r>
            <a:r>
              <a:rPr lang="nl-NL" sz="1152">
                <a:solidFill>
                  <a:srgbClr val="000000"/>
                </a:solidFill>
                <a:latin typeface="Montserrat"/>
              </a:rPr>
              <a:t>M</a:t>
            </a:r>
            <a:r>
              <a:rPr sz="1152">
                <a:solidFill>
                  <a:srgbClr val="000000"/>
                </a:solidFill>
                <a:latin typeface="Montserrat"/>
              </a:rPr>
              <a:t>ax. 100% van 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subsidiabele</a:t>
            </a:r>
            <a:r>
              <a:rPr sz="1152">
                <a:solidFill>
                  <a:srgbClr val="000000"/>
                </a:solidFill>
                <a:latin typeface="Montserrat"/>
              </a:rPr>
              <a:t> 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kosten</a:t>
            </a:r>
            <a:endParaRPr sz="1152">
              <a:solidFill>
                <a:srgbClr val="000000"/>
              </a:solidFill>
              <a:latin typeface="Montserrat"/>
            </a:endParaRPr>
          </a:p>
          <a:p>
            <a:pPr defTabSz="822960">
              <a:spcAft>
                <a:spcPts val="180"/>
              </a:spcAft>
            </a:pPr>
            <a:r>
              <a:rPr sz="1152">
                <a:solidFill>
                  <a:srgbClr val="000000"/>
                </a:solidFill>
                <a:latin typeface="Montserrat"/>
              </a:rPr>
              <a:t>• </a:t>
            </a:r>
            <a:r>
              <a:rPr lang="nl-NL" sz="1152">
                <a:solidFill>
                  <a:srgbClr val="000000"/>
                </a:solidFill>
                <a:latin typeface="Montserrat"/>
              </a:rPr>
              <a:t>M</a:t>
            </a:r>
            <a:r>
              <a:rPr sz="1152">
                <a:solidFill>
                  <a:srgbClr val="000000"/>
                </a:solidFill>
                <a:latin typeface="Montserrat"/>
              </a:rPr>
              <a:t>ax. € 1.500 per appartement</a:t>
            </a:r>
          </a:p>
          <a:p>
            <a:pPr defTabSz="822960">
              <a:spcAft>
                <a:spcPts val="180"/>
              </a:spcAft>
            </a:pPr>
            <a:r>
              <a:rPr sz="1152">
                <a:solidFill>
                  <a:srgbClr val="000000"/>
                </a:solidFill>
                <a:latin typeface="Montserrat"/>
              </a:rPr>
              <a:t>• </a:t>
            </a:r>
            <a:r>
              <a:rPr lang="nl-NL" sz="1152">
                <a:solidFill>
                  <a:srgbClr val="000000"/>
                </a:solidFill>
                <a:latin typeface="Montserrat"/>
              </a:rPr>
              <a:t>M</a:t>
            </a:r>
            <a:r>
              <a:rPr sz="1152">
                <a:solidFill>
                  <a:srgbClr val="000000"/>
                </a:solidFill>
                <a:latin typeface="Montserrat"/>
              </a:rPr>
              <a:t>ax. € 75.000 per 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VvE</a:t>
            </a:r>
            <a:endParaRPr sz="1152">
              <a:solidFill>
                <a:srgbClr val="000000"/>
              </a:solidFill>
              <a:latin typeface="Montserrat"/>
            </a:endParaRPr>
          </a:p>
          <a:p>
            <a:pPr defTabSz="822960">
              <a:spcAft>
                <a:spcPts val="180"/>
              </a:spcAft>
            </a:pPr>
            <a:r>
              <a:rPr sz="1152">
                <a:solidFill>
                  <a:srgbClr val="000000"/>
                </a:solidFill>
                <a:latin typeface="Montserrat"/>
              </a:rPr>
              <a:t>• + € 250 per appartement 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bij</a:t>
            </a:r>
            <a:r>
              <a:rPr sz="1152">
                <a:solidFill>
                  <a:srgbClr val="000000"/>
                </a:solidFill>
                <a:latin typeface="Montserrat"/>
              </a:rPr>
              <a:t> biobased 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materiaal</a:t>
            </a:r>
            <a:endParaRPr sz="1152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16" name="Rounded Rectangle 12">
            <a:extLst>
              <a:ext uri="{FF2B5EF4-FFF2-40B4-BE49-F238E27FC236}">
                <a16:creationId xmlns:a16="http://schemas.microsoft.com/office/drawing/2014/main" id="{A83D639D-175D-49CA-ECEE-3277656FC58D}"/>
              </a:ext>
            </a:extLst>
          </p:cNvPr>
          <p:cNvSpPr/>
          <p:nvPr/>
        </p:nvSpPr>
        <p:spPr>
          <a:xfrm>
            <a:off x="7801249" y="2452794"/>
            <a:ext cx="2921508" cy="2139696"/>
          </a:xfrm>
          <a:prstGeom prst="roundRect">
            <a:avLst/>
          </a:prstGeom>
          <a:solidFill>
            <a:srgbClr val="FFF7D6"/>
          </a:solidFill>
          <a:ln w="12700">
            <a:solidFill>
              <a:srgbClr val="CDCD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2960"/>
            <a:endParaRPr sz="162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CD62B0EE-DF53-8B9E-07B3-A127E77770E5}"/>
              </a:ext>
            </a:extLst>
          </p:cNvPr>
          <p:cNvSpPr txBox="1"/>
          <p:nvPr/>
        </p:nvSpPr>
        <p:spPr>
          <a:xfrm>
            <a:off x="8006989" y="2633847"/>
            <a:ext cx="2510028" cy="163192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defTabSz="822960"/>
            <a:r>
              <a:rPr sz="1440" b="1" err="1">
                <a:solidFill>
                  <a:srgbClr val="000000"/>
                </a:solidFill>
                <a:latin typeface="Montserrat"/>
              </a:rPr>
              <a:t>Belangrijk</a:t>
            </a:r>
            <a:endParaRPr sz="1440" b="1">
              <a:solidFill>
                <a:srgbClr val="000000"/>
              </a:solidFill>
              <a:latin typeface="Montserrat"/>
            </a:endParaRPr>
          </a:p>
          <a:p>
            <a:pPr defTabSz="822960">
              <a:spcAft>
                <a:spcPts val="180"/>
              </a:spcAft>
            </a:pPr>
            <a:r>
              <a:rPr sz="1152">
                <a:solidFill>
                  <a:srgbClr val="000000"/>
                </a:solidFill>
                <a:latin typeface="Montserrat"/>
              </a:rPr>
              <a:t>• </a:t>
            </a:r>
            <a:r>
              <a:rPr lang="nl-NL" sz="1152">
                <a:solidFill>
                  <a:srgbClr val="000000"/>
                </a:solidFill>
                <a:latin typeface="Montserrat"/>
              </a:rPr>
              <a:t>D</a:t>
            </a:r>
            <a:r>
              <a:rPr sz="1152">
                <a:solidFill>
                  <a:srgbClr val="000000"/>
                </a:solidFill>
                <a:latin typeface="Montserrat"/>
              </a:rPr>
              <a:t>e 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VvE</a:t>
            </a:r>
            <a:r>
              <a:rPr sz="1152">
                <a:solidFill>
                  <a:srgbClr val="000000"/>
                </a:solidFill>
                <a:latin typeface="Montserrat"/>
              </a:rPr>
              <a:t> 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vraagt</a:t>
            </a:r>
            <a:r>
              <a:rPr sz="1152">
                <a:solidFill>
                  <a:srgbClr val="000000"/>
                </a:solidFill>
                <a:latin typeface="Montserrat"/>
              </a:rPr>
              <a:t> de 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subsidie</a:t>
            </a:r>
            <a:r>
              <a:rPr sz="1152">
                <a:solidFill>
                  <a:srgbClr val="000000"/>
                </a:solidFill>
                <a:latin typeface="Montserrat"/>
              </a:rPr>
              <a:t> 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aan</a:t>
            </a:r>
            <a:endParaRPr sz="1152">
              <a:solidFill>
                <a:srgbClr val="000000"/>
              </a:solidFill>
              <a:latin typeface="Montserrat"/>
            </a:endParaRPr>
          </a:p>
          <a:p>
            <a:pPr defTabSz="822960">
              <a:spcAft>
                <a:spcPts val="180"/>
              </a:spcAft>
            </a:pPr>
            <a:r>
              <a:rPr sz="1152">
                <a:solidFill>
                  <a:srgbClr val="000000"/>
                </a:solidFill>
                <a:latin typeface="Montserrat"/>
              </a:rPr>
              <a:t>• </a:t>
            </a:r>
            <a:r>
              <a:rPr lang="nl-NL" sz="1152">
                <a:solidFill>
                  <a:srgbClr val="000000"/>
                </a:solidFill>
                <a:latin typeface="Montserrat"/>
              </a:rPr>
              <a:t>A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anvraag</a:t>
            </a:r>
            <a:r>
              <a:rPr sz="1152">
                <a:solidFill>
                  <a:srgbClr val="000000"/>
                </a:solidFill>
                <a:latin typeface="Montserrat"/>
              </a:rPr>
              <a:t> 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vóór</a:t>
            </a:r>
            <a:r>
              <a:rPr sz="1152">
                <a:solidFill>
                  <a:srgbClr val="000000"/>
                </a:solidFill>
                <a:latin typeface="Montserrat"/>
              </a:rPr>
              <a:t> start 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werkzaamheden</a:t>
            </a:r>
            <a:endParaRPr sz="1152">
              <a:solidFill>
                <a:srgbClr val="000000"/>
              </a:solidFill>
              <a:latin typeface="Montserrat"/>
            </a:endParaRPr>
          </a:p>
          <a:p>
            <a:pPr defTabSz="822960">
              <a:spcAft>
                <a:spcPts val="180"/>
              </a:spcAft>
            </a:pPr>
            <a:r>
              <a:rPr sz="1152">
                <a:solidFill>
                  <a:srgbClr val="000000"/>
                </a:solidFill>
                <a:latin typeface="Montserrat"/>
              </a:rPr>
              <a:t>• </a:t>
            </a:r>
            <a:r>
              <a:rPr lang="nl-NL" sz="1152">
                <a:solidFill>
                  <a:srgbClr val="000000"/>
                </a:solidFill>
                <a:latin typeface="Montserrat"/>
              </a:rPr>
              <a:t>T</a:t>
            </a:r>
            <a:r>
              <a:rPr sz="1152">
                <a:solidFill>
                  <a:srgbClr val="000000"/>
                </a:solidFill>
                <a:latin typeface="Montserrat"/>
              </a:rPr>
              <a:t>e 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combineren</a:t>
            </a:r>
            <a:r>
              <a:rPr sz="1152">
                <a:solidFill>
                  <a:srgbClr val="000000"/>
                </a:solidFill>
                <a:latin typeface="Montserrat"/>
              </a:rPr>
              <a:t> met 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landelijke</a:t>
            </a:r>
            <a:r>
              <a:rPr sz="1152">
                <a:solidFill>
                  <a:srgbClr val="000000"/>
                </a:solidFill>
                <a:latin typeface="Montserrat"/>
              </a:rPr>
              <a:t> subsidies</a:t>
            </a:r>
          </a:p>
          <a:p>
            <a:pPr defTabSz="822960">
              <a:spcAft>
                <a:spcPts val="180"/>
              </a:spcAft>
            </a:pPr>
            <a:r>
              <a:rPr sz="1152">
                <a:solidFill>
                  <a:srgbClr val="000000"/>
                </a:solidFill>
                <a:latin typeface="Montserrat"/>
              </a:rPr>
              <a:t>• </a:t>
            </a:r>
            <a:r>
              <a:rPr lang="nl-NL" sz="1152">
                <a:solidFill>
                  <a:srgbClr val="000000"/>
                </a:solidFill>
                <a:latin typeface="Montserrat"/>
              </a:rPr>
              <a:t>S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ubsidie</a:t>
            </a:r>
            <a:r>
              <a:rPr sz="1152">
                <a:solidFill>
                  <a:srgbClr val="000000"/>
                </a:solidFill>
                <a:latin typeface="Montserrat"/>
              </a:rPr>
              <a:t> 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zolang</a:t>
            </a:r>
            <a:r>
              <a:rPr sz="1152">
                <a:solidFill>
                  <a:srgbClr val="000000"/>
                </a:solidFill>
                <a:latin typeface="Montserrat"/>
              </a:rPr>
              <a:t> budget </a:t>
            </a:r>
            <a:r>
              <a:rPr sz="1152" err="1">
                <a:solidFill>
                  <a:srgbClr val="000000"/>
                </a:solidFill>
                <a:latin typeface="Montserrat"/>
              </a:rPr>
              <a:t>beschikbaar</a:t>
            </a:r>
            <a:r>
              <a:rPr sz="1152">
                <a:solidFill>
                  <a:srgbClr val="000000"/>
                </a:solidFill>
                <a:latin typeface="Montserrat"/>
              </a:rPr>
              <a:t> is</a:t>
            </a:r>
          </a:p>
        </p:txBody>
      </p:sp>
    </p:spTree>
    <p:extLst>
      <p:ext uri="{BB962C8B-B14F-4D97-AF65-F5344CB8AC3E}">
        <p14:creationId xmlns:p14="http://schemas.microsoft.com/office/powerpoint/2010/main" val="1209546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66723" y="672084"/>
            <a:ext cx="9710928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22960"/>
            <a:r>
              <a:rPr sz="2520" b="1">
                <a:solidFill>
                  <a:srgbClr val="000000"/>
                </a:solidFill>
                <a:latin typeface="Montserrat"/>
              </a:rPr>
              <a:t>Gemeentelijke subsidie – voorwaarden en aanvraag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66723" y="1412748"/>
            <a:ext cx="9546336" cy="32778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defTabSz="822960"/>
            <a:r>
              <a:rPr sz="1530">
                <a:solidFill>
                  <a:srgbClr val="000000"/>
                </a:solidFill>
                <a:latin typeface="Montserrat"/>
              </a:rPr>
              <a:t>De </a:t>
            </a:r>
            <a:r>
              <a:rPr sz="1530" err="1">
                <a:solidFill>
                  <a:srgbClr val="000000"/>
                </a:solidFill>
                <a:latin typeface="Montserrat"/>
              </a:rPr>
              <a:t>subsidie</a:t>
            </a:r>
            <a:r>
              <a:rPr sz="1530">
                <a:solidFill>
                  <a:srgbClr val="000000"/>
                </a:solidFill>
                <a:latin typeface="Montserrat"/>
              </a:rPr>
              <a:t> is </a:t>
            </a:r>
            <a:r>
              <a:rPr sz="1530" err="1">
                <a:solidFill>
                  <a:srgbClr val="000000"/>
                </a:solidFill>
                <a:latin typeface="Montserrat"/>
              </a:rPr>
              <a:t>bedoeld</a:t>
            </a:r>
            <a:r>
              <a:rPr sz="1530">
                <a:solidFill>
                  <a:srgbClr val="000000"/>
                </a:solidFill>
                <a:latin typeface="Montserrat"/>
              </a:rPr>
              <a:t> </a:t>
            </a:r>
            <a:r>
              <a:rPr sz="1530" err="1">
                <a:solidFill>
                  <a:srgbClr val="000000"/>
                </a:solidFill>
                <a:latin typeface="Montserrat"/>
              </a:rPr>
              <a:t>voor</a:t>
            </a:r>
            <a:r>
              <a:rPr sz="1530">
                <a:solidFill>
                  <a:srgbClr val="000000"/>
                </a:solidFill>
                <a:latin typeface="Montserrat"/>
              </a:rPr>
              <a:t> </a:t>
            </a:r>
            <a:r>
              <a:rPr sz="1530" err="1">
                <a:solidFill>
                  <a:srgbClr val="000000"/>
                </a:solidFill>
                <a:latin typeface="Montserrat"/>
              </a:rPr>
              <a:t>appartementen</a:t>
            </a:r>
            <a:r>
              <a:rPr sz="1530">
                <a:solidFill>
                  <a:srgbClr val="000000"/>
                </a:solidFill>
                <a:latin typeface="Montserrat"/>
              </a:rPr>
              <a:t> die </a:t>
            </a:r>
            <a:r>
              <a:rPr sz="1530" err="1">
                <a:solidFill>
                  <a:srgbClr val="000000"/>
                </a:solidFill>
                <a:latin typeface="Montserrat"/>
              </a:rPr>
              <a:t>aan</a:t>
            </a:r>
            <a:r>
              <a:rPr sz="1530">
                <a:solidFill>
                  <a:srgbClr val="000000"/>
                </a:solidFill>
                <a:latin typeface="Montserrat"/>
              </a:rPr>
              <a:t> de </a:t>
            </a:r>
            <a:r>
              <a:rPr sz="1530" err="1">
                <a:solidFill>
                  <a:srgbClr val="000000"/>
                </a:solidFill>
                <a:latin typeface="Montserrat"/>
              </a:rPr>
              <a:t>voorwaarden</a:t>
            </a:r>
            <a:r>
              <a:rPr sz="1530">
                <a:solidFill>
                  <a:srgbClr val="000000"/>
                </a:solidFill>
                <a:latin typeface="Montserrat"/>
              </a:rPr>
              <a:t> </a:t>
            </a:r>
            <a:r>
              <a:rPr sz="1530" err="1">
                <a:solidFill>
                  <a:srgbClr val="000000"/>
                </a:solidFill>
                <a:latin typeface="Montserrat"/>
              </a:rPr>
              <a:t>voldoen</a:t>
            </a:r>
            <a:r>
              <a:rPr sz="1530">
                <a:solidFill>
                  <a:srgbClr val="000000"/>
                </a:solidFill>
                <a:latin typeface="Montserrat"/>
              </a:rPr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366723" y="1947672"/>
            <a:ext cx="4567428" cy="3250692"/>
          </a:xfrm>
          <a:prstGeom prst="roundRect">
            <a:avLst/>
          </a:prstGeom>
          <a:solidFill>
            <a:srgbClr val="E7EEF6"/>
          </a:solidFill>
          <a:ln w="12700">
            <a:solidFill>
              <a:srgbClr val="CDCD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2960"/>
            <a:endParaRPr sz="162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2463" y="2128724"/>
            <a:ext cx="4155948" cy="184011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defTabSz="822960"/>
            <a:r>
              <a:rPr sz="1440" b="1" err="1">
                <a:solidFill>
                  <a:srgbClr val="000000"/>
                </a:solidFill>
                <a:latin typeface="Montserrat"/>
              </a:rPr>
              <a:t>Voorwaarden</a:t>
            </a:r>
            <a:r>
              <a:rPr sz="1440" b="1">
                <a:solidFill>
                  <a:srgbClr val="000000"/>
                </a:solidFill>
                <a:latin typeface="Montserrat"/>
              </a:rPr>
              <a:t> per appartement</a:t>
            </a:r>
            <a:endParaRPr lang="nl-NL" sz="1440" b="1">
              <a:solidFill>
                <a:srgbClr val="000000"/>
              </a:solidFill>
              <a:latin typeface="Montserrat"/>
            </a:endParaRPr>
          </a:p>
          <a:p>
            <a:pPr defTabSz="822960"/>
            <a:endParaRPr sz="1440" b="1">
              <a:solidFill>
                <a:srgbClr val="000000"/>
              </a:solidFill>
              <a:latin typeface="Montserrat"/>
            </a:endParaRPr>
          </a:p>
          <a:p>
            <a:pPr defTabSz="822960">
              <a:spcAft>
                <a:spcPts val="180"/>
              </a:spcAft>
            </a:pPr>
            <a:r>
              <a:rPr sz="1116">
                <a:solidFill>
                  <a:srgbClr val="000000"/>
                </a:solidFill>
                <a:latin typeface="Montserrat"/>
              </a:rPr>
              <a:t>• </a:t>
            </a:r>
            <a:r>
              <a:rPr lang="nl-NL" sz="1116">
                <a:solidFill>
                  <a:srgbClr val="000000"/>
                </a:solidFill>
                <a:latin typeface="Montserrat"/>
              </a:rPr>
              <a:t>O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nderdeel</a:t>
            </a:r>
            <a:r>
              <a:rPr sz="1116">
                <a:solidFill>
                  <a:srgbClr val="000000"/>
                </a:solidFill>
                <a:latin typeface="Montserrat"/>
              </a:rPr>
              <a:t> van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een</a:t>
            </a:r>
            <a:r>
              <a:rPr sz="1116">
                <a:solidFill>
                  <a:srgbClr val="000000"/>
                </a:solidFill>
                <a:latin typeface="Montserrat"/>
              </a:rPr>
              <a:t>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VvE</a:t>
            </a:r>
            <a:endParaRPr sz="1116">
              <a:solidFill>
                <a:srgbClr val="000000"/>
              </a:solidFill>
              <a:latin typeface="Montserrat"/>
            </a:endParaRPr>
          </a:p>
          <a:p>
            <a:pPr defTabSz="822960">
              <a:spcAft>
                <a:spcPts val="180"/>
              </a:spcAft>
            </a:pPr>
            <a:r>
              <a:rPr sz="1116">
                <a:solidFill>
                  <a:srgbClr val="000000"/>
                </a:solidFill>
                <a:latin typeface="Montserrat"/>
              </a:rPr>
              <a:t>• </a:t>
            </a:r>
            <a:r>
              <a:rPr lang="nl-NL" sz="1116">
                <a:solidFill>
                  <a:srgbClr val="000000"/>
                </a:solidFill>
                <a:latin typeface="Montserrat"/>
              </a:rPr>
              <a:t>B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ewoond</a:t>
            </a:r>
            <a:r>
              <a:rPr sz="1116">
                <a:solidFill>
                  <a:srgbClr val="000000"/>
                </a:solidFill>
                <a:latin typeface="Montserrat"/>
              </a:rPr>
              <a:t> door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eigenaar-bewoner</a:t>
            </a:r>
            <a:endParaRPr sz="1116">
              <a:solidFill>
                <a:srgbClr val="000000"/>
              </a:solidFill>
              <a:latin typeface="Montserrat"/>
            </a:endParaRPr>
          </a:p>
          <a:p>
            <a:pPr defTabSz="822960">
              <a:spcAft>
                <a:spcPts val="180"/>
              </a:spcAft>
            </a:pPr>
            <a:r>
              <a:rPr sz="1116">
                <a:solidFill>
                  <a:srgbClr val="000000"/>
                </a:solidFill>
                <a:latin typeface="Montserrat"/>
              </a:rPr>
              <a:t>• WOZ-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waarde</a:t>
            </a:r>
            <a:r>
              <a:rPr sz="1116">
                <a:solidFill>
                  <a:srgbClr val="000000"/>
                </a:solidFill>
                <a:latin typeface="Montserrat"/>
              </a:rPr>
              <a:t>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januari</a:t>
            </a:r>
            <a:r>
              <a:rPr sz="1116">
                <a:solidFill>
                  <a:srgbClr val="000000"/>
                </a:solidFill>
                <a:latin typeface="Montserrat"/>
              </a:rPr>
              <a:t> 2022 max. € 477.000</a:t>
            </a:r>
          </a:p>
          <a:p>
            <a:pPr defTabSz="822960">
              <a:spcAft>
                <a:spcPts val="180"/>
              </a:spcAft>
            </a:pPr>
            <a:r>
              <a:rPr sz="1116">
                <a:solidFill>
                  <a:srgbClr val="000000"/>
                </a:solidFill>
                <a:latin typeface="Montserrat"/>
              </a:rPr>
              <a:t>• </a:t>
            </a:r>
            <a:r>
              <a:rPr lang="nl-NL" sz="1116">
                <a:solidFill>
                  <a:srgbClr val="000000"/>
                </a:solidFill>
                <a:latin typeface="Montserrat"/>
              </a:rPr>
              <a:t>G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ebouw</a:t>
            </a:r>
            <a:r>
              <a:rPr sz="1116">
                <a:solidFill>
                  <a:srgbClr val="000000"/>
                </a:solidFill>
                <a:latin typeface="Montserrat"/>
              </a:rPr>
              <a:t>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heeft</a:t>
            </a:r>
            <a:r>
              <a:rPr sz="1116">
                <a:solidFill>
                  <a:srgbClr val="000000"/>
                </a:solidFill>
                <a:latin typeface="Montserrat"/>
              </a:rPr>
              <a:t>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minimaal</a:t>
            </a:r>
            <a:r>
              <a:rPr sz="1116">
                <a:solidFill>
                  <a:srgbClr val="000000"/>
                </a:solidFill>
                <a:latin typeface="Montserrat"/>
              </a:rPr>
              <a:t> twee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slecht</a:t>
            </a:r>
            <a:r>
              <a:rPr sz="1116">
                <a:solidFill>
                  <a:srgbClr val="000000"/>
                </a:solidFill>
                <a:latin typeface="Montserrat"/>
              </a:rPr>
              <a:t>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geïsoleerde</a:t>
            </a:r>
            <a:r>
              <a:rPr sz="1116">
                <a:solidFill>
                  <a:srgbClr val="000000"/>
                </a:solidFill>
                <a:latin typeface="Montserrat"/>
              </a:rPr>
              <a:t>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bouwdelen</a:t>
            </a:r>
            <a:endParaRPr sz="1116">
              <a:solidFill>
                <a:srgbClr val="000000"/>
              </a:solidFill>
              <a:latin typeface="Montserrat"/>
            </a:endParaRPr>
          </a:p>
          <a:p>
            <a:pPr defTabSz="822960">
              <a:spcAft>
                <a:spcPts val="180"/>
              </a:spcAft>
            </a:pPr>
            <a:r>
              <a:rPr sz="1116">
                <a:solidFill>
                  <a:srgbClr val="000000"/>
                </a:solidFill>
                <a:latin typeface="Montserrat"/>
              </a:rPr>
              <a:t>• </a:t>
            </a:r>
            <a:r>
              <a:rPr lang="nl-NL" sz="1116">
                <a:solidFill>
                  <a:srgbClr val="000000"/>
                </a:solidFill>
                <a:latin typeface="Montserrat"/>
              </a:rPr>
              <a:t>G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renst</a:t>
            </a:r>
            <a:r>
              <a:rPr sz="1116">
                <a:solidFill>
                  <a:srgbClr val="000000"/>
                </a:solidFill>
                <a:latin typeface="Montserrat"/>
              </a:rPr>
              <a:t>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aan</a:t>
            </a:r>
            <a:r>
              <a:rPr sz="1116">
                <a:solidFill>
                  <a:srgbClr val="000000"/>
                </a:solidFill>
                <a:latin typeface="Montserrat"/>
              </a:rPr>
              <a:t> het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te</a:t>
            </a:r>
            <a:r>
              <a:rPr sz="1116">
                <a:solidFill>
                  <a:srgbClr val="000000"/>
                </a:solidFill>
                <a:latin typeface="Montserrat"/>
              </a:rPr>
              <a:t>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isoleren</a:t>
            </a:r>
            <a:r>
              <a:rPr sz="1116">
                <a:solidFill>
                  <a:srgbClr val="000000"/>
                </a:solidFill>
                <a:latin typeface="Montserrat"/>
              </a:rPr>
              <a:t>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bouwdeel</a:t>
            </a:r>
            <a:r>
              <a:rPr sz="1116">
                <a:solidFill>
                  <a:srgbClr val="000000"/>
                </a:solidFill>
                <a:latin typeface="Montserrat"/>
              </a:rPr>
              <a:t>;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bij</a:t>
            </a:r>
            <a:r>
              <a:rPr sz="1116">
                <a:solidFill>
                  <a:srgbClr val="000000"/>
                </a:solidFill>
                <a:latin typeface="Montserrat"/>
              </a:rPr>
              <a:t>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gevelisolatie</a:t>
            </a:r>
            <a:r>
              <a:rPr sz="1116">
                <a:solidFill>
                  <a:srgbClr val="000000"/>
                </a:solidFill>
                <a:latin typeface="Montserrat"/>
              </a:rPr>
              <a:t>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mogen</a:t>
            </a:r>
            <a:r>
              <a:rPr sz="1116">
                <a:solidFill>
                  <a:srgbClr val="000000"/>
                </a:solidFill>
                <a:latin typeface="Montserrat"/>
              </a:rPr>
              <a:t> alle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appartementen</a:t>
            </a:r>
            <a:r>
              <a:rPr sz="1116">
                <a:solidFill>
                  <a:srgbClr val="000000"/>
                </a:solidFill>
                <a:latin typeface="Montserrat"/>
              </a:rPr>
              <a:t>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meetellen</a:t>
            </a:r>
            <a:endParaRPr sz="1116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246876" y="1947672"/>
            <a:ext cx="4567428" cy="3250692"/>
          </a:xfrm>
          <a:prstGeom prst="roundRect">
            <a:avLst/>
          </a:prstGeom>
          <a:solidFill>
            <a:srgbClr val="E8F4EA"/>
          </a:solidFill>
          <a:ln w="12700">
            <a:solidFill>
              <a:srgbClr val="CDCD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2960"/>
            <a:endParaRPr sz="162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52616" y="2128724"/>
            <a:ext cx="4372661" cy="18657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defTabSz="822960"/>
            <a:r>
              <a:rPr sz="1440" b="1">
                <a:solidFill>
                  <a:srgbClr val="000000"/>
                </a:solidFill>
                <a:latin typeface="Montserrat"/>
              </a:rPr>
              <a:t>Wat is </a:t>
            </a:r>
            <a:r>
              <a:rPr sz="1440" b="1" err="1">
                <a:solidFill>
                  <a:srgbClr val="000000"/>
                </a:solidFill>
                <a:latin typeface="Montserrat"/>
              </a:rPr>
              <a:t>nodig</a:t>
            </a:r>
            <a:r>
              <a:rPr sz="1440" b="1">
                <a:solidFill>
                  <a:srgbClr val="000000"/>
                </a:solidFill>
                <a:latin typeface="Montserrat"/>
              </a:rPr>
              <a:t> </a:t>
            </a:r>
            <a:r>
              <a:rPr sz="1440" b="1" err="1">
                <a:solidFill>
                  <a:srgbClr val="000000"/>
                </a:solidFill>
                <a:latin typeface="Montserrat"/>
              </a:rPr>
              <a:t>bij</a:t>
            </a:r>
            <a:r>
              <a:rPr sz="1440" b="1">
                <a:solidFill>
                  <a:srgbClr val="000000"/>
                </a:solidFill>
                <a:latin typeface="Montserrat"/>
              </a:rPr>
              <a:t> de </a:t>
            </a:r>
            <a:r>
              <a:rPr sz="1440" b="1" err="1">
                <a:solidFill>
                  <a:srgbClr val="000000"/>
                </a:solidFill>
                <a:latin typeface="Montserrat"/>
              </a:rPr>
              <a:t>aanvraag</a:t>
            </a:r>
            <a:r>
              <a:rPr sz="1440" b="1">
                <a:solidFill>
                  <a:srgbClr val="000000"/>
                </a:solidFill>
                <a:latin typeface="Montserrat"/>
              </a:rPr>
              <a:t>?</a:t>
            </a:r>
            <a:endParaRPr lang="nl-NL" sz="1440" b="1">
              <a:solidFill>
                <a:srgbClr val="000000"/>
              </a:solidFill>
              <a:latin typeface="Montserrat"/>
            </a:endParaRPr>
          </a:p>
          <a:p>
            <a:pPr defTabSz="822960"/>
            <a:endParaRPr sz="1440" b="1">
              <a:solidFill>
                <a:srgbClr val="000000"/>
              </a:solidFill>
              <a:latin typeface="Montserrat"/>
            </a:endParaRPr>
          </a:p>
          <a:p>
            <a:pPr defTabSz="822960">
              <a:spcAft>
                <a:spcPts val="180"/>
              </a:spcAft>
            </a:pPr>
            <a:r>
              <a:rPr sz="1116">
                <a:solidFill>
                  <a:srgbClr val="000000"/>
                </a:solidFill>
                <a:latin typeface="Montserrat"/>
              </a:rPr>
              <a:t>• </a:t>
            </a:r>
            <a:r>
              <a:rPr lang="nl-NL" sz="1116">
                <a:solidFill>
                  <a:srgbClr val="000000"/>
                </a:solidFill>
                <a:latin typeface="Montserrat"/>
              </a:rPr>
              <a:t>B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esluit</a:t>
            </a:r>
            <a:r>
              <a:rPr sz="1116">
                <a:solidFill>
                  <a:srgbClr val="000000"/>
                </a:solidFill>
                <a:latin typeface="Montserrat"/>
              </a:rPr>
              <a:t> van de ALV over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maatregelen</a:t>
            </a:r>
            <a:r>
              <a:rPr sz="1116">
                <a:solidFill>
                  <a:srgbClr val="000000"/>
                </a:solidFill>
                <a:latin typeface="Montserrat"/>
              </a:rPr>
              <a:t>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en</a:t>
            </a:r>
            <a:r>
              <a:rPr sz="1116">
                <a:solidFill>
                  <a:srgbClr val="000000"/>
                </a:solidFill>
                <a:latin typeface="Montserrat"/>
              </a:rPr>
              <a:t>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aanvraag</a:t>
            </a:r>
            <a:endParaRPr sz="1116">
              <a:solidFill>
                <a:srgbClr val="000000"/>
              </a:solidFill>
              <a:latin typeface="Montserrat"/>
            </a:endParaRPr>
          </a:p>
          <a:p>
            <a:pPr defTabSz="822960">
              <a:spcAft>
                <a:spcPts val="180"/>
              </a:spcAft>
            </a:pPr>
            <a:r>
              <a:rPr sz="1116">
                <a:solidFill>
                  <a:srgbClr val="000000"/>
                </a:solidFill>
                <a:latin typeface="Montserrat"/>
              </a:rPr>
              <a:t>• </a:t>
            </a:r>
            <a:r>
              <a:rPr lang="nl-NL" sz="1116">
                <a:solidFill>
                  <a:srgbClr val="000000"/>
                </a:solidFill>
                <a:latin typeface="Montserrat"/>
              </a:rPr>
              <a:t>O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fferte</a:t>
            </a:r>
            <a:r>
              <a:rPr sz="1116">
                <a:solidFill>
                  <a:srgbClr val="000000"/>
                </a:solidFill>
                <a:latin typeface="Montserrat"/>
              </a:rPr>
              <a:t> van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een</a:t>
            </a:r>
            <a:r>
              <a:rPr sz="1116">
                <a:solidFill>
                  <a:srgbClr val="000000"/>
                </a:solidFill>
                <a:latin typeface="Montserrat"/>
              </a:rPr>
              <a:t>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bouwbedrijf</a:t>
            </a:r>
            <a:r>
              <a:rPr sz="1116">
                <a:solidFill>
                  <a:srgbClr val="000000"/>
                </a:solidFill>
                <a:latin typeface="Montserrat"/>
              </a:rPr>
              <a:t> met m²,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isolatiewaarden</a:t>
            </a:r>
            <a:r>
              <a:rPr sz="1116">
                <a:solidFill>
                  <a:srgbClr val="000000"/>
                </a:solidFill>
                <a:latin typeface="Montserrat"/>
              </a:rPr>
              <a:t>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en</a:t>
            </a:r>
            <a:r>
              <a:rPr sz="1116">
                <a:solidFill>
                  <a:srgbClr val="000000"/>
                </a:solidFill>
                <a:latin typeface="Montserrat"/>
              </a:rPr>
              <a:t> </a:t>
            </a:r>
            <a:r>
              <a:rPr lang="nl-NL" sz="1116">
                <a:solidFill>
                  <a:srgbClr val="000000"/>
                </a:solidFill>
                <a:latin typeface="Montserrat"/>
              </a:rPr>
              <a:t> 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meldcodes</a:t>
            </a:r>
            <a:endParaRPr sz="1116">
              <a:solidFill>
                <a:srgbClr val="000000"/>
              </a:solidFill>
              <a:latin typeface="Montserrat"/>
            </a:endParaRPr>
          </a:p>
          <a:p>
            <a:pPr defTabSz="822960">
              <a:spcAft>
                <a:spcPts val="180"/>
              </a:spcAft>
            </a:pPr>
            <a:r>
              <a:rPr sz="1116">
                <a:solidFill>
                  <a:srgbClr val="000000"/>
                </a:solidFill>
                <a:latin typeface="Montserrat"/>
              </a:rPr>
              <a:t>• </a:t>
            </a:r>
            <a:r>
              <a:rPr lang="nl-NL" sz="1116">
                <a:solidFill>
                  <a:srgbClr val="000000"/>
                </a:solidFill>
                <a:latin typeface="Montserrat"/>
              </a:rPr>
              <a:t>B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ewijs</a:t>
            </a:r>
            <a:r>
              <a:rPr sz="1116">
                <a:solidFill>
                  <a:srgbClr val="000000"/>
                </a:solidFill>
                <a:latin typeface="Montserrat"/>
              </a:rPr>
              <a:t> van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minimaal</a:t>
            </a:r>
            <a:r>
              <a:rPr sz="1116">
                <a:solidFill>
                  <a:srgbClr val="000000"/>
                </a:solidFill>
                <a:latin typeface="Montserrat"/>
              </a:rPr>
              <a:t> twee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slecht</a:t>
            </a:r>
            <a:r>
              <a:rPr sz="1116">
                <a:solidFill>
                  <a:srgbClr val="000000"/>
                </a:solidFill>
                <a:latin typeface="Montserrat"/>
              </a:rPr>
              <a:t>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geïsoleerde</a:t>
            </a:r>
            <a:r>
              <a:rPr sz="1116">
                <a:solidFill>
                  <a:srgbClr val="000000"/>
                </a:solidFill>
                <a:latin typeface="Montserrat"/>
              </a:rPr>
              <a:t>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bouwdelen</a:t>
            </a:r>
            <a:endParaRPr sz="1116">
              <a:solidFill>
                <a:srgbClr val="000000"/>
              </a:solidFill>
              <a:latin typeface="Montserrat"/>
            </a:endParaRPr>
          </a:p>
          <a:p>
            <a:pPr defTabSz="822960">
              <a:spcAft>
                <a:spcPts val="180"/>
              </a:spcAft>
            </a:pPr>
            <a:r>
              <a:rPr sz="1116">
                <a:solidFill>
                  <a:srgbClr val="000000"/>
                </a:solidFill>
                <a:latin typeface="Montserrat"/>
              </a:rPr>
              <a:t>• MJOP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en</a:t>
            </a:r>
            <a:r>
              <a:rPr sz="1116">
                <a:solidFill>
                  <a:srgbClr val="000000"/>
                </a:solidFill>
                <a:latin typeface="Montserrat"/>
              </a:rPr>
              <a:t>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akte</a:t>
            </a:r>
            <a:r>
              <a:rPr sz="1116">
                <a:solidFill>
                  <a:srgbClr val="000000"/>
                </a:solidFill>
                <a:latin typeface="Montserrat"/>
              </a:rPr>
              <a:t> van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splitsing</a:t>
            </a:r>
            <a:endParaRPr lang="nl-NL" sz="1116">
              <a:solidFill>
                <a:srgbClr val="000000"/>
              </a:solidFill>
              <a:latin typeface="Montserrat"/>
            </a:endParaRPr>
          </a:p>
          <a:p>
            <a:pPr defTabSz="822960">
              <a:spcAft>
                <a:spcPts val="180"/>
              </a:spcAft>
            </a:pPr>
            <a:endParaRPr sz="1116">
              <a:solidFill>
                <a:srgbClr val="000000"/>
              </a:solidFill>
              <a:latin typeface="Montserrat"/>
            </a:endParaRPr>
          </a:p>
          <a:p>
            <a:pPr defTabSz="822960">
              <a:spcAft>
                <a:spcPts val="180"/>
              </a:spcAft>
            </a:pPr>
            <a:r>
              <a:rPr lang="nl-NL" sz="1116" b="1">
                <a:solidFill>
                  <a:srgbClr val="000000"/>
                </a:solidFill>
                <a:latin typeface="Montserrat"/>
              </a:rPr>
              <a:t>N</a:t>
            </a:r>
            <a:r>
              <a:rPr sz="1116" b="1">
                <a:solidFill>
                  <a:srgbClr val="000000"/>
                </a:solidFill>
                <a:latin typeface="Montserrat"/>
              </a:rPr>
              <a:t>a </a:t>
            </a:r>
            <a:r>
              <a:rPr sz="1116" b="1" err="1">
                <a:solidFill>
                  <a:srgbClr val="000000"/>
                </a:solidFill>
                <a:latin typeface="Montserrat"/>
              </a:rPr>
              <a:t>verlening</a:t>
            </a:r>
            <a:r>
              <a:rPr sz="1116" b="1">
                <a:solidFill>
                  <a:srgbClr val="000000"/>
                </a:solidFill>
                <a:latin typeface="Montserrat"/>
              </a:rPr>
              <a:t>: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uitvoering</a:t>
            </a:r>
            <a:r>
              <a:rPr sz="1116">
                <a:solidFill>
                  <a:srgbClr val="000000"/>
                </a:solidFill>
                <a:latin typeface="Montserrat"/>
              </a:rPr>
              <a:t>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binnen</a:t>
            </a:r>
            <a:r>
              <a:rPr sz="1116">
                <a:solidFill>
                  <a:srgbClr val="000000"/>
                </a:solidFill>
                <a:latin typeface="Montserrat"/>
              </a:rPr>
              <a:t> 18 </a:t>
            </a:r>
            <a:r>
              <a:rPr sz="1116" err="1">
                <a:solidFill>
                  <a:srgbClr val="000000"/>
                </a:solidFill>
                <a:latin typeface="Montserrat"/>
              </a:rPr>
              <a:t>maanden</a:t>
            </a:r>
            <a:endParaRPr sz="1116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37816" y="5387645"/>
            <a:ext cx="8311896" cy="48564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defTabSz="822960"/>
            <a:r>
              <a:rPr sz="1278" b="1">
                <a:solidFill>
                  <a:srgbClr val="000000"/>
                </a:solidFill>
                <a:latin typeface="Montserrat"/>
              </a:rPr>
              <a:t>Na </a:t>
            </a:r>
            <a:r>
              <a:rPr sz="1278" b="1" err="1">
                <a:solidFill>
                  <a:srgbClr val="000000"/>
                </a:solidFill>
                <a:latin typeface="Montserrat"/>
              </a:rPr>
              <a:t>uitvoering</a:t>
            </a:r>
            <a:r>
              <a:rPr sz="1278" b="1">
                <a:solidFill>
                  <a:srgbClr val="000000"/>
                </a:solidFill>
                <a:latin typeface="Montserrat"/>
              </a:rPr>
              <a:t>: </a:t>
            </a:r>
            <a:r>
              <a:rPr sz="1278" err="1">
                <a:solidFill>
                  <a:srgbClr val="000000"/>
                </a:solidFill>
                <a:latin typeface="Montserrat"/>
              </a:rPr>
              <a:t>subsidie</a:t>
            </a:r>
            <a:r>
              <a:rPr sz="1278">
                <a:solidFill>
                  <a:srgbClr val="000000"/>
                </a:solidFill>
                <a:latin typeface="Montserrat"/>
              </a:rPr>
              <a:t> </a:t>
            </a:r>
            <a:r>
              <a:rPr sz="1278" err="1">
                <a:solidFill>
                  <a:srgbClr val="000000"/>
                </a:solidFill>
                <a:latin typeface="Montserrat"/>
              </a:rPr>
              <a:t>definitief</a:t>
            </a:r>
            <a:r>
              <a:rPr sz="1278">
                <a:solidFill>
                  <a:srgbClr val="000000"/>
                </a:solidFill>
                <a:latin typeface="Montserrat"/>
              </a:rPr>
              <a:t> </a:t>
            </a:r>
            <a:r>
              <a:rPr sz="1278" err="1">
                <a:solidFill>
                  <a:srgbClr val="000000"/>
                </a:solidFill>
                <a:latin typeface="Montserrat"/>
              </a:rPr>
              <a:t>vaststellen</a:t>
            </a:r>
            <a:r>
              <a:rPr sz="1278">
                <a:solidFill>
                  <a:srgbClr val="000000"/>
                </a:solidFill>
                <a:latin typeface="Montserrat"/>
              </a:rPr>
              <a:t> met </a:t>
            </a:r>
            <a:r>
              <a:rPr sz="1278" err="1">
                <a:solidFill>
                  <a:srgbClr val="000000"/>
                </a:solidFill>
                <a:latin typeface="Montserrat"/>
              </a:rPr>
              <a:t>factuur</a:t>
            </a:r>
            <a:r>
              <a:rPr sz="1278">
                <a:solidFill>
                  <a:srgbClr val="000000"/>
                </a:solidFill>
                <a:latin typeface="Montserrat"/>
              </a:rPr>
              <a:t>, </a:t>
            </a:r>
            <a:r>
              <a:rPr sz="1278" err="1">
                <a:solidFill>
                  <a:srgbClr val="000000"/>
                </a:solidFill>
                <a:latin typeface="Montserrat"/>
              </a:rPr>
              <a:t>betaalbewijzen</a:t>
            </a:r>
            <a:r>
              <a:rPr sz="1278">
                <a:solidFill>
                  <a:srgbClr val="000000"/>
                </a:solidFill>
                <a:latin typeface="Montserrat"/>
              </a:rPr>
              <a:t> </a:t>
            </a:r>
            <a:r>
              <a:rPr sz="1278" err="1">
                <a:solidFill>
                  <a:srgbClr val="000000"/>
                </a:solidFill>
                <a:latin typeface="Montserrat"/>
              </a:rPr>
              <a:t>en</a:t>
            </a:r>
            <a:r>
              <a:rPr sz="1278">
                <a:solidFill>
                  <a:srgbClr val="000000"/>
                </a:solidFill>
                <a:latin typeface="Montserrat"/>
              </a:rPr>
              <a:t> </a:t>
            </a:r>
            <a:r>
              <a:rPr sz="1278" err="1">
                <a:solidFill>
                  <a:srgbClr val="000000"/>
                </a:solidFill>
                <a:latin typeface="Montserrat"/>
              </a:rPr>
              <a:t>foto’s</a:t>
            </a:r>
            <a:r>
              <a:rPr sz="1278">
                <a:solidFill>
                  <a:srgbClr val="000000"/>
                </a:solidFill>
                <a:latin typeface="Montserrat"/>
              </a:rPr>
              <a:t>. </a:t>
            </a:r>
            <a:r>
              <a:rPr sz="1278" err="1">
                <a:solidFill>
                  <a:srgbClr val="000000"/>
                </a:solidFill>
                <a:latin typeface="Montserrat"/>
              </a:rPr>
              <a:t>Vaststelling</a:t>
            </a:r>
            <a:r>
              <a:rPr sz="1278">
                <a:solidFill>
                  <a:srgbClr val="000000"/>
                </a:solidFill>
                <a:latin typeface="Montserrat"/>
              </a:rPr>
              <a:t> </a:t>
            </a:r>
            <a:r>
              <a:rPr sz="1278" err="1">
                <a:solidFill>
                  <a:prstClr val="black"/>
                </a:solidFill>
                <a:latin typeface="Montserrat"/>
              </a:rPr>
              <a:t>uiterlijk</a:t>
            </a:r>
            <a:r>
              <a:rPr sz="1278">
                <a:solidFill>
                  <a:prstClr val="black"/>
                </a:solidFill>
                <a:latin typeface="Montserrat"/>
              </a:rPr>
              <a:t> 30 </a:t>
            </a:r>
            <a:r>
              <a:rPr sz="1278" err="1">
                <a:solidFill>
                  <a:prstClr val="black"/>
                </a:solidFill>
                <a:latin typeface="Montserrat"/>
              </a:rPr>
              <a:t>september</a:t>
            </a:r>
            <a:r>
              <a:rPr sz="1278">
                <a:solidFill>
                  <a:prstClr val="black"/>
                </a:solidFill>
                <a:latin typeface="Montserrat"/>
              </a:rPr>
              <a:t> 2028</a:t>
            </a:r>
            <a:r>
              <a:rPr sz="1278">
                <a:solidFill>
                  <a:srgbClr val="000000"/>
                </a:solidFill>
                <a:latin typeface="Montserrat"/>
              </a:rPr>
              <a:t>.</a:t>
            </a:r>
          </a:p>
        </p:txBody>
      </p:sp>
      <p:sp>
        <p:nvSpPr>
          <p:cNvPr id="10" name="Tijdelijke aanduiding voor dianummer"/>
          <p:cNvSpPr txBox="1"/>
          <p:nvPr/>
        </p:nvSpPr>
        <p:spPr>
          <a:xfrm>
            <a:off x="10703402" y="6152998"/>
            <a:ext cx="357790" cy="2585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defTabSz="822960"/>
            <a:r>
              <a:rPr sz="1080">
                <a:solidFill>
                  <a:srgbClr val="787878"/>
                </a:solidFill>
                <a:latin typeface="Montserrat"/>
              </a:rPr>
              <a:t>47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1420C-0E53-F13D-1756-FA04F3986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668AA369-35ED-D490-2CDB-8BDD7CBB2464}"/>
              </a:ext>
            </a:extLst>
          </p:cNvPr>
          <p:cNvSpPr/>
          <p:nvPr/>
        </p:nvSpPr>
        <p:spPr>
          <a:xfrm>
            <a:off x="-104775" y="-85725"/>
            <a:ext cx="12411075" cy="71247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DCC26338-49BE-F1A0-E2E4-43BB53D2B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29000"/>
            <a:ext cx="10515600" cy="1872001"/>
          </a:xfrm>
        </p:spPr>
        <p:txBody>
          <a:bodyPr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nl-NL" sz="5400" b="1" dirty="0">
                <a:cs typeface="Poppins" panose="00000500000000000000" pitchFamily="2" charset="0"/>
              </a:rPr>
              <a:t>De Helpdesk van </a:t>
            </a:r>
            <a:br>
              <a:rPr lang="nl-NL" sz="5400" b="1" dirty="0">
                <a:cs typeface="Poppins" panose="00000500000000000000" pitchFamily="2" charset="0"/>
              </a:rPr>
            </a:br>
            <a:r>
              <a:rPr lang="nl-NL" sz="5400" b="1" dirty="0">
                <a:cs typeface="Poppins" panose="00000500000000000000" pitchFamily="2" charset="0"/>
              </a:rPr>
              <a:t>het VvE-aanbod</a:t>
            </a:r>
            <a:endParaRPr lang="nl-NL" sz="2800" b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CD5BCC4-13D5-D82E-8959-71BA9AEF4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7B6C57BC-9FCE-701F-00AD-C76250DEAF87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j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9989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6D1B6-091A-F06B-B7BC-D4E3C9E5F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>
            <a:extLst>
              <a:ext uri="{FF2B5EF4-FFF2-40B4-BE49-F238E27FC236}">
                <a16:creationId xmlns:a16="http://schemas.microsoft.com/office/drawing/2014/main" id="{3928117E-C278-B5A6-2D2E-19A8BC58C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sz="2800" b="1"/>
              <a:t>Website: informatie, helpdesk en inschrijven</a:t>
            </a:r>
          </a:p>
        </p:txBody>
      </p:sp>
      <p:pic>
        <p:nvPicPr>
          <p:cNvPr id="15" name="Afbeelding 14" descr="Afbeelding met Graphics, symbool, Lettertype, grafische vormgeving&#10;&#10;Automatisch gegenereerde beschrijving">
            <a:extLst>
              <a:ext uri="{FF2B5EF4-FFF2-40B4-BE49-F238E27FC236}">
                <a16:creationId xmlns:a16="http://schemas.microsoft.com/office/drawing/2014/main" id="{9A67039B-05D6-CACB-EB95-C30457945A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47" y="5865878"/>
            <a:ext cx="1429588" cy="743353"/>
          </a:xfrm>
          <a:prstGeom prst="rect">
            <a:avLst/>
          </a:prstGeom>
        </p:spPr>
      </p:pic>
      <p:sp>
        <p:nvSpPr>
          <p:cNvPr id="16" name="Tijdelijke aanduiding voor dianummer 15">
            <a:extLst>
              <a:ext uri="{FF2B5EF4-FFF2-40B4-BE49-F238E27FC236}">
                <a16:creationId xmlns:a16="http://schemas.microsoft.com/office/drawing/2014/main" id="{34CA1E6A-D423-4373-FD23-9B8A14DFD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12BA5663-48B6-451B-573A-04339C16B86D}"/>
              </a:ext>
            </a:extLst>
          </p:cNvPr>
          <p:cNvSpPr txBox="1">
            <a:spLocks/>
          </p:cNvSpPr>
          <p:nvPr/>
        </p:nvSpPr>
        <p:spPr>
          <a:xfrm>
            <a:off x="867950" y="1610617"/>
            <a:ext cx="426126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00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vve.energiepunt.nl</a:t>
            </a:r>
            <a:br>
              <a:rPr kumimoji="0" lang="nl-NL" sz="200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</a:br>
            <a:endParaRPr kumimoji="0" lang="nl-NL" sz="2000" u="sng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>
              <a:lnSpc>
                <a:spcPct val="100000"/>
              </a:lnSpc>
              <a:defRPr/>
            </a:pPr>
            <a:r>
              <a:rPr kumimoji="0" lang="nl-NL" sz="2000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Informatie over verduurzaming en FAQ</a:t>
            </a:r>
          </a:p>
          <a:p>
            <a:pPr>
              <a:lnSpc>
                <a:spcPct val="100000"/>
              </a:lnSpc>
              <a:defRPr/>
            </a:pPr>
            <a:r>
              <a:rPr lang="nl-NL" sz="2000">
                <a:latin typeface="Montserrat" panose="00000500000000000000" pitchFamily="2" charset="0"/>
                <a:cs typeface="Poppins" panose="00000500000000000000" pitchFamily="2" charset="0"/>
              </a:rPr>
              <a:t>Hier: inschrijven voor </a:t>
            </a:r>
            <a:br>
              <a:rPr lang="nl-NL" sz="2000">
                <a:latin typeface="Montserrat" panose="00000500000000000000" pitchFamily="2" charset="0"/>
                <a:cs typeface="Poppins" panose="00000500000000000000" pitchFamily="2" charset="0"/>
              </a:rPr>
            </a:br>
            <a:r>
              <a:rPr lang="nl-NL" sz="2000">
                <a:latin typeface="Montserrat" panose="00000500000000000000" pitchFamily="2" charset="0"/>
                <a:cs typeface="Poppins" panose="00000500000000000000" pitchFamily="2" charset="0"/>
              </a:rPr>
              <a:t>vve-aanbod intake! </a:t>
            </a:r>
            <a:r>
              <a:rPr lang="nl-NL" sz="2000">
                <a:latin typeface="Montserrat" panose="00000500000000000000" pitchFamily="2" charset="0"/>
                <a:cs typeface="Poppins" panose="00000500000000000000" pitchFamily="2" charset="0"/>
                <a:sym typeface="Wingdings" panose="05000000000000000000" pitchFamily="2" charset="2"/>
              </a:rPr>
              <a:t></a:t>
            </a:r>
            <a:endParaRPr lang="nl-NL" sz="2000"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pPr>
              <a:lnSpc>
                <a:spcPct val="100000"/>
              </a:lnSpc>
              <a:defRPr/>
            </a:pPr>
            <a:r>
              <a:rPr kumimoji="0" lang="nl-NL" sz="2000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Contact helpdesk</a:t>
            </a:r>
          </a:p>
        </p:txBody>
      </p:sp>
      <p:pic>
        <p:nvPicPr>
          <p:cNvPr id="6" name="Afbeelding 5" descr="Afbeelding met tekst, computer, kleding, schermopname&#10;&#10;Door AI gegenereerde inhoud is mogelijk onjuist.">
            <a:extLst>
              <a:ext uri="{FF2B5EF4-FFF2-40B4-BE49-F238E27FC236}">
                <a16:creationId xmlns:a16="http://schemas.microsoft.com/office/drawing/2014/main" id="{D8ABC07F-9CCA-71DC-D4D2-53BA030935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4074" y="1483077"/>
            <a:ext cx="5889601" cy="5611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AC23B537-C337-34F7-4D72-CC3834F3FCC0}"/>
              </a:ext>
            </a:extLst>
          </p:cNvPr>
          <p:cNvSpPr/>
          <p:nvPr/>
        </p:nvSpPr>
        <p:spPr>
          <a:xfrm>
            <a:off x="2508689" y="4967926"/>
            <a:ext cx="4050113" cy="89795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>
                <a:latin typeface="Montserrat" panose="00000500000000000000" pitchFamily="2" charset="0"/>
              </a:rPr>
              <a:t>‘</a:t>
            </a:r>
            <a:r>
              <a:rPr lang="nl-NL" sz="1600" b="1" err="1">
                <a:latin typeface="Montserrat" panose="00000500000000000000" pitchFamily="2" charset="0"/>
              </a:rPr>
              <a:t>Toppiehhh</a:t>
            </a:r>
            <a:r>
              <a:rPr lang="nl-NL" sz="1600" b="1">
                <a:latin typeface="Montserrat" panose="00000500000000000000" pitchFamily="2" charset="0"/>
              </a:rPr>
              <a:t> dankjewel! Zo kunnen we het punt inbrengen in de ALV!’</a:t>
            </a:r>
          </a:p>
        </p:txBody>
      </p:sp>
      <p:sp>
        <p:nvSpPr>
          <p:cNvPr id="3" name="Boog 2">
            <a:extLst>
              <a:ext uri="{FF2B5EF4-FFF2-40B4-BE49-F238E27FC236}">
                <a16:creationId xmlns:a16="http://schemas.microsoft.com/office/drawing/2014/main" id="{3EF5163B-4214-2409-0B12-1075D6F3D292}"/>
              </a:ext>
            </a:extLst>
          </p:cNvPr>
          <p:cNvSpPr/>
          <p:nvPr/>
        </p:nvSpPr>
        <p:spPr>
          <a:xfrm>
            <a:off x="2876410" y="4018944"/>
            <a:ext cx="1439918" cy="1515947"/>
          </a:xfrm>
          <a:prstGeom prst="arc">
            <a:avLst>
              <a:gd name="adj1" fmla="val 16292464"/>
              <a:gd name="adj2" fmla="val 0"/>
            </a:avLst>
          </a:prstGeom>
          <a:noFill/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Gelijkbenige driehoek 3">
            <a:extLst>
              <a:ext uri="{FF2B5EF4-FFF2-40B4-BE49-F238E27FC236}">
                <a16:creationId xmlns:a16="http://schemas.microsoft.com/office/drawing/2014/main" id="{0D451F33-4ED2-4974-C13D-8E8515E2F141}"/>
              </a:ext>
            </a:extLst>
          </p:cNvPr>
          <p:cNvSpPr/>
          <p:nvPr/>
        </p:nvSpPr>
        <p:spPr>
          <a:xfrm rot="10800000">
            <a:off x="3266124" y="5748423"/>
            <a:ext cx="548850" cy="427063"/>
          </a:xfrm>
          <a:prstGeom prst="triangle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Boog 4">
            <a:extLst>
              <a:ext uri="{FF2B5EF4-FFF2-40B4-BE49-F238E27FC236}">
                <a16:creationId xmlns:a16="http://schemas.microsoft.com/office/drawing/2014/main" id="{0B13300A-CE3B-3F88-CF37-8B7E02B4B755}"/>
              </a:ext>
            </a:extLst>
          </p:cNvPr>
          <p:cNvSpPr/>
          <p:nvPr/>
        </p:nvSpPr>
        <p:spPr>
          <a:xfrm rot="2206695">
            <a:off x="3137278" y="1822950"/>
            <a:ext cx="1162524" cy="849787"/>
          </a:xfrm>
          <a:prstGeom prst="arc">
            <a:avLst>
              <a:gd name="adj1" fmla="val 12606166"/>
              <a:gd name="adj2" fmla="val 0"/>
            </a:avLst>
          </a:prstGeom>
          <a:noFill/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81207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92FF9-3986-04EF-644F-1FF94E05F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jdelijke aanduiding voor inhoud 8" descr="Afbeelding met tekst, schermopname, diagram&#10;&#10;Door AI gegenereerde inhoud is mogelijk onjuist.">
            <a:extLst>
              <a:ext uri="{FF2B5EF4-FFF2-40B4-BE49-F238E27FC236}">
                <a16:creationId xmlns:a16="http://schemas.microsoft.com/office/drawing/2014/main" id="{D85D48FD-B5CD-FB7A-5539-9F562402D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" t="-1" r="1614" b="-1"/>
          <a:stretch>
            <a:fillRect/>
          </a:stretch>
        </p:blipFill>
        <p:spPr>
          <a:xfrm>
            <a:off x="1180028" y="1690688"/>
            <a:ext cx="6840794" cy="4412342"/>
          </a:xfrm>
          <a:prstGeom prst="rect">
            <a:avLst/>
          </a:prstGeom>
          <a:noFill/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50037AE-CFD4-F014-38B0-BBB3B8C3E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CC88EBE5-3537-4F94-9FC6-601B4C25F1DE}" type="slidenum">
              <a:rPr kumimoji="0" lang="nl-NL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4572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nl-NL" b="0" i="0" u="none" strike="noStrike" kern="1200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0018B3CC-D067-6D1A-04A2-3DB1A0668CEF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j-ea"/>
              <a:cs typeface="Poppins" panose="00000500000000000000" pitchFamily="2" charset="0"/>
            </a:endParaRPr>
          </a:p>
        </p:txBody>
      </p:sp>
      <p:sp>
        <p:nvSpPr>
          <p:cNvPr id="7" name="Tijdelijke aanduiding voor inhoud 9">
            <a:extLst>
              <a:ext uri="{FF2B5EF4-FFF2-40B4-BE49-F238E27FC236}">
                <a16:creationId xmlns:a16="http://schemas.microsoft.com/office/drawing/2014/main" id="{C9692B53-DF7B-1E52-EE62-D5B470FA1FC8}"/>
              </a:ext>
            </a:extLst>
          </p:cNvPr>
          <p:cNvSpPr txBox="1">
            <a:spLocks/>
          </p:cNvSpPr>
          <p:nvPr/>
        </p:nvSpPr>
        <p:spPr>
          <a:xfrm>
            <a:off x="8718713" y="1690688"/>
            <a:ext cx="3363427" cy="368458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Geïnteresseerd in </a:t>
            </a:r>
            <a:br>
              <a:rPr kumimoji="0" lang="nl-NL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</a:br>
            <a:r>
              <a:rPr kumimoji="0" lang="nl-NL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het VvE-aanbod?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anose="00000500000000000000" pitchFamily="2" charset="0"/>
              </a:rPr>
              <a:t>Schrijf je in via: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2000" u="sng">
                <a:solidFill>
                  <a:srgbClr val="0070C0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vve.energiepunt.nl </a:t>
            </a:r>
            <a:br>
              <a:rPr lang="nl-NL" sz="2000" u="sng">
                <a:solidFill>
                  <a:srgbClr val="0070C0"/>
                </a:solidFill>
                <a:latin typeface="Montserrat" panose="00000500000000000000" pitchFamily="2" charset="0"/>
                <a:cs typeface="Poppins" panose="00000500000000000000" pitchFamily="2" charset="0"/>
              </a:rPr>
            </a:b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2E63FFE4-EEDF-43CF-669F-C8FDA86C021F}"/>
              </a:ext>
            </a:extLst>
          </p:cNvPr>
          <p:cNvSpPr txBox="1">
            <a:spLocks/>
          </p:cNvSpPr>
          <p:nvPr/>
        </p:nvSpPr>
        <p:spPr>
          <a:xfrm>
            <a:off x="838199" y="365125"/>
            <a:ext cx="1107999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j-ea"/>
                <a:cs typeface="Poppins" panose="00000500000000000000" pitchFamily="2" charset="0"/>
              </a:rPr>
              <a:t>Vragen, afsluiting en inschrijven </a:t>
            </a:r>
            <a:r>
              <a:rPr kumimoji="0" lang="nl-NL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+mj-ea"/>
                <a:cs typeface="Poppins" panose="00000500000000000000" pitchFamily="2" charset="0"/>
                <a:sym typeface="Wingdings" panose="05000000000000000000" pitchFamily="2" charset="2"/>
              </a:rPr>
              <a:t></a:t>
            </a:r>
            <a:endParaRPr kumimoji="0" lang="nl-NL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 panose="00000500000000000000" pitchFamily="2" charset="0"/>
              <a:ea typeface="+mj-ea"/>
              <a:cs typeface="+mj-cs"/>
            </a:endParaRPr>
          </a:p>
        </p:txBody>
      </p:sp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FD1CC6CC-79DE-A9F6-3F70-625F80D97BC4}"/>
              </a:ext>
            </a:extLst>
          </p:cNvPr>
          <p:cNvSpPr/>
          <p:nvPr/>
        </p:nvSpPr>
        <p:spPr>
          <a:xfrm>
            <a:off x="8718713" y="4209058"/>
            <a:ext cx="2787487" cy="189397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>
                <a:latin typeface="Montserrat" panose="00000500000000000000" pitchFamily="2" charset="0"/>
              </a:rPr>
              <a:t>Vergeet niet op tijd in te schrijven zodat jullie mee kunnen doen aan de cursus!</a:t>
            </a:r>
          </a:p>
        </p:txBody>
      </p:sp>
    </p:spTree>
    <p:extLst>
      <p:ext uri="{BB962C8B-B14F-4D97-AF65-F5344CB8AC3E}">
        <p14:creationId xmlns:p14="http://schemas.microsoft.com/office/powerpoint/2010/main" val="13205670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13D2387-9DD3-F34A-BD48-EDFC1F7DC4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/>
              <a:t>Wie, wanneer en waar?</a:t>
            </a:r>
          </a:p>
        </p:txBody>
      </p:sp>
      <p:sp>
        <p:nvSpPr>
          <p:cNvPr id="8" name="Tijdelijke aanduiding voor tekst 3">
            <a:extLst>
              <a:ext uri="{FF2B5EF4-FFF2-40B4-BE49-F238E27FC236}">
                <a16:creationId xmlns:a16="http://schemas.microsoft.com/office/drawing/2014/main" id="{417D9761-0861-A831-0A50-D3B1E7920DB0}"/>
              </a:ext>
            </a:extLst>
          </p:cNvPr>
          <p:cNvSpPr txBox="1">
            <a:spLocks/>
          </p:cNvSpPr>
          <p:nvPr/>
        </p:nvSpPr>
        <p:spPr>
          <a:xfrm>
            <a:off x="968978" y="1523206"/>
            <a:ext cx="2932462" cy="3811588"/>
          </a:xfrm>
          <a:prstGeom prst="rect">
            <a:avLst/>
          </a:prstGeom>
        </p:spPr>
        <p:txBody>
          <a:bodyPr vert="horz" lIns="109728" tIns="54864" rIns="109728" bIns="54864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5740" indent="-205740">
              <a:buFontTx/>
              <a:buChar char="-"/>
            </a:pPr>
            <a:endParaRPr lang="nl-NL" sz="1440"/>
          </a:p>
          <a:p>
            <a:r>
              <a:rPr lang="nl-NL" sz="1680" b="1">
                <a:latin typeface="Arial" panose="020B0604020202020204" pitchFamily="34" charset="0"/>
                <a:cs typeface="Arial" panose="020B0604020202020204" pitchFamily="34" charset="0"/>
              </a:rPr>
              <a:t>Energieloket:</a:t>
            </a:r>
          </a:p>
          <a:p>
            <a:pPr marL="342900" indent="-342900">
              <a:buFontTx/>
              <a:buChar char="-"/>
            </a:pPr>
            <a:r>
              <a:rPr lang="nl-NL" sz="1680">
                <a:latin typeface="Arial" panose="020B0604020202020204" pitchFamily="34" charset="0"/>
                <a:cs typeface="Arial" panose="020B0604020202020204" pitchFamily="34" charset="0"/>
              </a:rPr>
              <a:t>Vragen, meedenken</a:t>
            </a:r>
          </a:p>
          <a:p>
            <a:pPr marL="342900" indent="-342900">
              <a:buFontTx/>
              <a:buChar char="-"/>
            </a:pPr>
            <a:r>
              <a:rPr lang="nl-NL" sz="1680">
                <a:latin typeface="Arial" panose="020B0604020202020204" pitchFamily="34" charset="0"/>
                <a:cs typeface="Arial" panose="020B0604020202020204" pitchFamily="34" charset="0"/>
              </a:rPr>
              <a:t>Andere maatregelen dan isoleren</a:t>
            </a:r>
          </a:p>
          <a:p>
            <a:pPr marL="342900" indent="-342900">
              <a:buFontTx/>
              <a:buChar char="-"/>
            </a:pPr>
            <a:r>
              <a:rPr lang="nl-NL" sz="1680">
                <a:latin typeface="Arial" panose="020B0604020202020204" pitchFamily="34" charset="0"/>
                <a:cs typeface="Arial" panose="020B0604020202020204" pitchFamily="34" charset="0"/>
              </a:rPr>
              <a:t>Fysiek ergens langs</a:t>
            </a:r>
          </a:p>
          <a:p>
            <a:endParaRPr lang="nl-NL" sz="168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jdelijke aanduiding voor tekst 3">
            <a:extLst>
              <a:ext uri="{FF2B5EF4-FFF2-40B4-BE49-F238E27FC236}">
                <a16:creationId xmlns:a16="http://schemas.microsoft.com/office/drawing/2014/main" id="{7A9CF265-4AAD-BA1F-CF5B-7CCA63EFAD96}"/>
              </a:ext>
            </a:extLst>
          </p:cNvPr>
          <p:cNvSpPr txBox="1">
            <a:spLocks/>
          </p:cNvSpPr>
          <p:nvPr/>
        </p:nvSpPr>
        <p:spPr>
          <a:xfrm>
            <a:off x="4603308" y="1846992"/>
            <a:ext cx="3539014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680" b="1" dirty="0">
                <a:latin typeface="Arial" panose="020B0604020202020204" pitchFamily="34" charset="0"/>
                <a:cs typeface="Arial" panose="020B0604020202020204" pitchFamily="34" charset="0"/>
              </a:rPr>
              <a:t>DVVE:</a:t>
            </a:r>
            <a:endParaRPr lang="nl-NL" sz="168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nl-NL" sz="1680" dirty="0">
                <a:latin typeface="Arial" panose="020B0604020202020204" pitchFamily="34" charset="0"/>
                <a:cs typeface="Arial" panose="020B0604020202020204" pitchFamily="34" charset="0"/>
              </a:rPr>
              <a:t>Aan de slag met isolatie</a:t>
            </a:r>
          </a:p>
          <a:p>
            <a:pPr>
              <a:buFontTx/>
              <a:buChar char="-"/>
            </a:pPr>
            <a:r>
              <a:rPr lang="nl-NL" sz="1680" dirty="0">
                <a:latin typeface="Arial" panose="020B0604020202020204" pitchFamily="34" charset="0"/>
                <a:cs typeface="Arial" panose="020B0604020202020204" pitchFamily="34" charset="0"/>
              </a:rPr>
              <a:t>VvE-aanbod</a:t>
            </a:r>
          </a:p>
          <a:p>
            <a:pPr>
              <a:buFontTx/>
              <a:buChar char="-"/>
            </a:pPr>
            <a:r>
              <a:rPr lang="nl-NL" sz="1680" dirty="0">
                <a:latin typeface="Arial" panose="020B0604020202020204" pitchFamily="34" charset="0"/>
                <a:cs typeface="Arial" panose="020B0604020202020204" pitchFamily="34" charset="0"/>
              </a:rPr>
              <a:t>Aanmelden via </a:t>
            </a:r>
            <a:r>
              <a:rPr lang="nl-NL" sz="1680" b="1" dirty="0">
                <a:latin typeface="Arial" panose="020B0604020202020204" pitchFamily="34" charset="0"/>
                <a:cs typeface="Arial" panose="020B0604020202020204" pitchFamily="34" charset="0"/>
              </a:rPr>
              <a:t>vve.energiepunt.nl</a:t>
            </a:r>
          </a:p>
          <a:p>
            <a:pPr>
              <a:buFontTx/>
              <a:buChar char="-"/>
            </a:pPr>
            <a:endParaRPr lang="nl-NL" sz="168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nl-NL" sz="168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sz="16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C4ED08A6-8E3B-C0D0-40F4-D8E5FFF2A331}"/>
              </a:ext>
            </a:extLst>
          </p:cNvPr>
          <p:cNvSpPr txBox="1">
            <a:spLocks/>
          </p:cNvSpPr>
          <p:nvPr/>
        </p:nvSpPr>
        <p:spPr>
          <a:xfrm>
            <a:off x="8142322" y="1596047"/>
            <a:ext cx="3279545" cy="3811588"/>
          </a:xfrm>
          <a:prstGeom prst="rect">
            <a:avLst/>
          </a:prstGeom>
        </p:spPr>
        <p:txBody>
          <a:bodyPr vert="horz" lIns="109728" tIns="54864" rIns="109728" bIns="54864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5740" indent="-205740">
              <a:buFontTx/>
              <a:buChar char="-"/>
            </a:pPr>
            <a:endParaRPr lang="nl-NL" sz="1440"/>
          </a:p>
          <a:p>
            <a:r>
              <a:rPr lang="nl-NL" sz="1680" b="1">
                <a:latin typeface="Arial" panose="020B0604020202020204" pitchFamily="34" charset="0"/>
                <a:cs typeface="Arial" panose="020B0604020202020204" pitchFamily="34" charset="0"/>
              </a:rPr>
              <a:t>Online:</a:t>
            </a:r>
          </a:p>
          <a:p>
            <a:pPr marL="342900" indent="-342900">
              <a:buFontTx/>
              <a:buChar char="-"/>
            </a:pPr>
            <a:r>
              <a:rPr lang="nl-NL" sz="156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www.duurzaamveenendaal.nl</a:t>
            </a:r>
            <a:endParaRPr lang="nl-NL" sz="156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156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168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168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6D0F11-D031-DF85-43F7-13E50733D7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168" y="4036192"/>
            <a:ext cx="2627374" cy="1477897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2AD6C872-7ADB-2B2C-3ED2-FF7EB89946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7116" y="3883008"/>
            <a:ext cx="1559532" cy="812900"/>
          </a:xfrm>
          <a:prstGeom prst="rect">
            <a:avLst/>
          </a:prstGeom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4C79E305-D71E-4C80-52BF-F5C3F8F9FE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8" t="28651" r="18368" b="16178"/>
          <a:stretch>
            <a:fillRect/>
          </a:stretch>
        </p:blipFill>
        <p:spPr bwMode="auto">
          <a:xfrm>
            <a:off x="5354777" y="4815122"/>
            <a:ext cx="1370866" cy="118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Afbeelding 1">
            <a:extLst>
              <a:ext uri="{FF2B5EF4-FFF2-40B4-BE49-F238E27FC236}">
                <a16:creationId xmlns:a16="http://schemas.microsoft.com/office/drawing/2014/main" id="{D3F2E7ED-6F6B-73E1-7A54-9FD0DA59B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3397" y="4302284"/>
            <a:ext cx="2998470" cy="103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07274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9B07D-5538-0405-C2AE-59EF90B48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7552AC2-9BF2-B2A8-1542-E3E3363169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/>
              <a:t>In het tweede uur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B8135EA-E499-3A5E-C92D-6FF5498D67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50989" y="1517260"/>
            <a:ext cx="8671423" cy="43874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nl-NL"/>
          </a:p>
          <a:p>
            <a:pPr indent="0"/>
            <a:r>
              <a:rPr lang="nl-NL"/>
              <a:t>Gaan we in gesprek in 5 themahoeken over</a:t>
            </a:r>
          </a:p>
          <a:p>
            <a:pPr indent="0"/>
            <a:endParaRPr lang="nl-NL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/>
              <a:t>gemeente: beleid verduurzamen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/>
              <a:t>gemeente: subsidies &amp; financiën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/>
              <a:t>Energieloket: advies op maat aan VvE’s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/>
              <a:t>DVVE: ondersteuning, traject en cursus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/>
              <a:t>Veenwarmte: Warmtebedrijf voor bestaande bouw in Veenendaal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nl-NL"/>
          </a:p>
          <a:p>
            <a:pPr indent="0"/>
            <a:r>
              <a:rPr lang="nl-NL"/>
              <a:t>21.30 uur Einde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nl-NL"/>
          </a:p>
          <a:p>
            <a:pPr>
              <a:buFont typeface="Wingdings" panose="05000000000000000000" pitchFamily="2" charset="2"/>
              <a:buChar char="Ø"/>
            </a:pPr>
            <a:endParaRPr lang="nl-NL"/>
          </a:p>
          <a:p>
            <a:pPr>
              <a:buFont typeface="Wingdings" panose="05000000000000000000" pitchFamily="2" charset="2"/>
              <a:buChar char="Ø"/>
            </a:pPr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8D80F35-D57F-C8AF-AB83-A2DC512DC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9830" y="5904721"/>
            <a:ext cx="1559532" cy="8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7168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17EC0-3936-0E3E-BB3D-5488F519C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6458FA8-3FD8-B00F-4B30-CB0EE1EB80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/>
              <a:t>Laatste informatie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F2B9911-D3C0-E870-13AA-2382C026C9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50989" y="1517260"/>
            <a:ext cx="8671423" cy="43874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De presentatie wordt nagestuurd aan het e-mailadres waarmee u bent aangemeld hij </a:t>
            </a:r>
          </a:p>
          <a:p>
            <a:pPr indent="0"/>
            <a:r>
              <a:rPr lang="nl-NL" dirty="0"/>
              <a:t>       wordt ook gepubliceerd op energiepunt.nl/vve.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Er ligt bij de uitgang een hand-out met de aanpak verduurzamen voor </a:t>
            </a:r>
            <a:r>
              <a:rPr lang="nl-NL" dirty="0" err="1"/>
              <a:t>vvE’s</a:t>
            </a:r>
            <a:r>
              <a:rPr lang="nl-NL" dirty="0"/>
              <a:t> voor u </a:t>
            </a:r>
          </a:p>
          <a:p>
            <a:pPr indent="0"/>
            <a:r>
              <a:rPr lang="nl-NL" dirty="0"/>
              <a:t>       klaar.</a:t>
            </a:r>
          </a:p>
          <a:p>
            <a:pPr indent="0"/>
            <a:endParaRPr lang="nl-NL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dirty="0"/>
              <a:t>Meer informatie vindt u ook op </a:t>
            </a:r>
            <a:r>
              <a:rPr lang="nl-NL" dirty="0">
                <a:hlinkClick r:id="rId2"/>
              </a:rPr>
              <a:t>www.duurzaamveenendaal.nl</a:t>
            </a:r>
            <a:r>
              <a:rPr lang="nl-NL" dirty="0"/>
              <a:t> en </a:t>
            </a:r>
            <a:r>
              <a:rPr lang="nl-NL" dirty="0">
                <a:hlinkClick r:id="rId3"/>
              </a:rPr>
              <a:t>www.veenwarmte.nl</a:t>
            </a:r>
            <a:r>
              <a:rPr lang="nl-NL" dirty="0"/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nl-NL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dirty="0"/>
              <a:t>Alle VvE’s in Veenendaal ontvangen een korte samenvatting van deze avond per brief.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nl-NL" dirty="0"/>
          </a:p>
          <a:p>
            <a:pPr indent="0"/>
            <a:endParaRPr lang="nl-NL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C438975-7E16-C866-BEF8-313E2BC59C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9830" y="5904721"/>
            <a:ext cx="1559532" cy="8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82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7204087" y="4113542"/>
            <a:ext cx="3367702" cy="2301973"/>
          </a:xfrm>
          <a:custGeom>
            <a:avLst/>
            <a:gdLst/>
            <a:ahLst/>
            <a:cxnLst/>
            <a:rect l="l" t="t" r="r" b="b"/>
            <a:pathLst>
              <a:path w="5612836" h="3836622">
                <a:moveTo>
                  <a:pt x="0" y="0"/>
                </a:moveTo>
                <a:lnTo>
                  <a:pt x="5612837" y="0"/>
                </a:lnTo>
                <a:lnTo>
                  <a:pt x="5612837" y="3836622"/>
                </a:lnTo>
                <a:lnTo>
                  <a:pt x="0" y="38366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 sz="108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95401" y="1593472"/>
            <a:ext cx="7789129" cy="1580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SAMEN ben je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verantwoordelijk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voor het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onderhoud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van het hele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gebouw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 </a:t>
            </a:r>
          </a:p>
          <a:p>
            <a:pPr>
              <a:lnSpc>
                <a:spcPts val="2520"/>
              </a:lnSpc>
            </a:pPr>
            <a:endParaRPr lang="en-US" b="1">
              <a:solidFill>
                <a:srgbClr val="000000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>
              <a:lnSpc>
                <a:spcPts val="2520"/>
              </a:lnSpc>
            </a:pPr>
            <a:r>
              <a:rPr lang="en-US" b="1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Waarom</a:t>
            </a:r>
            <a:r>
              <a:rPr lang="en-US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is </a:t>
            </a:r>
            <a:r>
              <a:rPr lang="en-US" b="1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een</a:t>
            </a:r>
            <a:r>
              <a:rPr lang="en-US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MJOP </a:t>
            </a:r>
            <a:r>
              <a:rPr lang="en-US" b="1" err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belangrijk</a:t>
            </a:r>
            <a:r>
              <a:rPr lang="en-US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?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Voorkomt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achterstallig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onderhoud</a:t>
            </a:r>
            <a:endParaRPr lang="en-US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Geen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hoge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onverwachte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kosten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bij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verduurzamen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onderhoud</a:t>
            </a:r>
            <a:endParaRPr lang="en-US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26820" y="880110"/>
            <a:ext cx="10355580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b="1" err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Belang</a:t>
            </a:r>
            <a:r>
              <a:rPr lang="en-US" sz="3600" b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 van </a:t>
            </a:r>
            <a:r>
              <a:rPr lang="en-US" sz="3600" b="1" err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een</a:t>
            </a:r>
            <a:r>
              <a:rPr lang="en-US" sz="3600" b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3600" b="1" err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goed</a:t>
            </a:r>
            <a:r>
              <a:rPr lang="en-US" sz="3600" b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 MJOP (</a:t>
            </a:r>
            <a:r>
              <a:rPr lang="en-US" sz="2400" b="1" err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meerjarenonderhoudsplan</a:t>
            </a:r>
            <a:r>
              <a:rPr lang="en-US" sz="3600" b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7090579" y="3602093"/>
            <a:ext cx="2710027" cy="2768866"/>
          </a:xfrm>
          <a:custGeom>
            <a:avLst/>
            <a:gdLst/>
            <a:ahLst/>
            <a:cxnLst/>
            <a:rect l="l" t="t" r="r" b="b"/>
            <a:pathLst>
              <a:path w="4516711" h="4614775">
                <a:moveTo>
                  <a:pt x="0" y="0"/>
                </a:moveTo>
                <a:lnTo>
                  <a:pt x="4516710" y="0"/>
                </a:lnTo>
                <a:lnTo>
                  <a:pt x="4516710" y="4614775"/>
                </a:lnTo>
                <a:lnTo>
                  <a:pt x="0" y="46147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 sz="108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90889" y="1906395"/>
            <a:ext cx="9838825" cy="1259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20"/>
              </a:lnSpc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Woon je in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een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VvE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en ga je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aan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de slag met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verduurzamen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? Dan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zijn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er diverse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mogelijkheden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voor het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financieren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of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subsidiëren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van de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kosten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</a:p>
          <a:p>
            <a:pPr>
              <a:lnSpc>
                <a:spcPts val="2520"/>
              </a:lnSpc>
              <a:spcBef>
                <a:spcPct val="0"/>
              </a:spcBef>
            </a:pPr>
            <a:endParaRPr lang="en-US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>
              <a:lnSpc>
                <a:spcPts val="2520"/>
              </a:lnSpc>
              <a:spcBef>
                <a:spcPct val="0"/>
              </a:spcBef>
            </a:pP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Kijk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voor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meer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informatie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op 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www.duurzaamveenendaal.nl/advies/vve-verduurzamen</a:t>
            </a:r>
            <a:r>
              <a:rPr lang="en-US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26820" y="880110"/>
            <a:ext cx="6350977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b="1" err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Financieringsmogelijkheden</a:t>
            </a:r>
            <a:endParaRPr lang="en-US" sz="3600" b="1">
              <a:solidFill>
                <a:srgbClr val="243E8D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26820" y="1696394"/>
            <a:ext cx="9317880" cy="4297872"/>
          </a:xfrm>
          <a:custGeom>
            <a:avLst/>
            <a:gdLst/>
            <a:ahLst/>
            <a:cxnLst/>
            <a:rect l="l" t="t" r="r" b="b"/>
            <a:pathLst>
              <a:path w="15529800" h="7163120">
                <a:moveTo>
                  <a:pt x="0" y="0"/>
                </a:moveTo>
                <a:lnTo>
                  <a:pt x="15529800" y="0"/>
                </a:lnTo>
                <a:lnTo>
                  <a:pt x="15529800" y="7163120"/>
                </a:lnTo>
                <a:lnTo>
                  <a:pt x="0" y="71631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 sz="108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26820" y="364296"/>
            <a:ext cx="7917180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b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Het </a:t>
            </a:r>
            <a:r>
              <a:rPr lang="en-US" sz="3600" b="1" err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proces</a:t>
            </a:r>
            <a:r>
              <a:rPr lang="en-US" sz="3600" b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 in de </a:t>
            </a:r>
            <a:r>
              <a:rPr lang="en-US" sz="3600" b="1" err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tijd</a:t>
            </a:r>
            <a:r>
              <a:rPr lang="en-US" sz="3600" b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 - </a:t>
            </a:r>
            <a:r>
              <a:rPr lang="en-US" sz="3600" b="1" err="1">
                <a:solidFill>
                  <a:srgbClr val="243E8D"/>
                </a:solidFill>
                <a:latin typeface="Roboto Bold"/>
                <a:ea typeface="Roboto Bold"/>
                <a:cs typeface="Roboto Bold"/>
                <a:sym typeface="Roboto Bold"/>
              </a:rPr>
              <a:t>voorbeeld</a:t>
            </a:r>
            <a:endParaRPr lang="en-US" sz="3600" b="1">
              <a:solidFill>
                <a:srgbClr val="243E8D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A1AC2-AE73-1D84-A0D2-D03D8D2C4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0BB9B599-F2B0-91FF-789B-41C1B8B8E7B2}"/>
              </a:ext>
            </a:extLst>
          </p:cNvPr>
          <p:cNvSpPr/>
          <p:nvPr/>
        </p:nvSpPr>
        <p:spPr>
          <a:xfrm>
            <a:off x="829056" y="5509261"/>
            <a:ext cx="1609344" cy="8829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2960"/>
            <a:endParaRPr lang="nl-NL" sz="1620">
              <a:solidFill>
                <a:prstClr val="white"/>
              </a:solidFill>
              <a:latin typeface="Montserrat" panose="00000500000000000000" pitchFamily="2" charset="0"/>
            </a:endParaRP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059FF59B-5756-BC5F-CA41-431F1E0EC08E}"/>
              </a:ext>
            </a:extLst>
          </p:cNvPr>
          <p:cNvGrpSpPr/>
          <p:nvPr/>
        </p:nvGrpSpPr>
        <p:grpSpPr>
          <a:xfrm>
            <a:off x="284543" y="882966"/>
            <a:ext cx="10866046" cy="5632136"/>
            <a:chOff x="-6415377" y="0"/>
            <a:chExt cx="13354602" cy="6921434"/>
          </a:xfrm>
        </p:grpSpPr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53301ED2-14F1-BA9B-8D03-14EE7635BF26}"/>
                </a:ext>
              </a:extLst>
            </p:cNvPr>
            <p:cNvSpPr/>
            <p:nvPr/>
          </p:nvSpPr>
          <p:spPr>
            <a:xfrm>
              <a:off x="1614115" y="0"/>
              <a:ext cx="5325110" cy="629686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82296" tIns="41148" rIns="82296" bIns="41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822960"/>
              <a:endParaRPr lang="nl-NL" sz="1620">
                <a:solidFill>
                  <a:prstClr val="white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30217496-937E-2E89-44C8-FA7FB44D61F4}"/>
                </a:ext>
              </a:extLst>
            </p:cNvPr>
            <p:cNvSpPr/>
            <p:nvPr/>
          </p:nvSpPr>
          <p:spPr>
            <a:xfrm>
              <a:off x="1398361" y="3817822"/>
              <a:ext cx="3516240" cy="29209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82296" tIns="41148" rIns="82296" bIns="41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822960"/>
              <a:endParaRPr lang="nl-NL" sz="1620">
                <a:solidFill>
                  <a:prstClr val="white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9CDFBA6E-B351-4294-1F0E-4888CCCDB328}"/>
                </a:ext>
              </a:extLst>
            </p:cNvPr>
            <p:cNvSpPr/>
            <p:nvPr/>
          </p:nvSpPr>
          <p:spPr>
            <a:xfrm>
              <a:off x="2189980" y="633195"/>
              <a:ext cx="4183088" cy="62882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82296" tIns="41148" rIns="82296" bIns="41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822960"/>
              <a:endParaRPr lang="nl-NL" sz="1620">
                <a:solidFill>
                  <a:prstClr val="white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47E450E4-74A3-1933-2967-1548D669D95F}"/>
                </a:ext>
              </a:extLst>
            </p:cNvPr>
            <p:cNvSpPr/>
            <p:nvPr/>
          </p:nvSpPr>
          <p:spPr>
            <a:xfrm>
              <a:off x="-6415377" y="3286327"/>
              <a:ext cx="7463334" cy="531495"/>
            </a:xfrm>
            <a:prstGeom prst="rect">
              <a:avLst/>
            </a:prstGeom>
            <a:solidFill>
              <a:srgbClr val="7DCA6A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82296" tIns="41148" rIns="82296" bIns="41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822960"/>
              <a:endParaRPr lang="nl-NL" sz="1620">
                <a:solidFill>
                  <a:prstClr val="white"/>
                </a:solidFill>
                <a:latin typeface="Montserrat" panose="00000500000000000000" pitchFamily="2" charset="0"/>
              </a:endParaRPr>
            </a:p>
          </p:txBody>
        </p:sp>
        <p:pic>
          <p:nvPicPr>
            <p:cNvPr id="17" name="Afbeelding 16" descr="Afbeelding met kleding, persoon, vrouw, mensen&#10;&#10;Automatisch gegenereerde beschrijving">
              <a:extLst>
                <a:ext uri="{FF2B5EF4-FFF2-40B4-BE49-F238E27FC236}">
                  <a16:creationId xmlns:a16="http://schemas.microsoft.com/office/drawing/2014/main" id="{792EDAAF-6D5B-77D9-B8B9-148C66B936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38" t="5297" r="31560" b="99"/>
            <a:stretch>
              <a:fillRect/>
            </a:stretch>
          </p:blipFill>
          <p:spPr bwMode="auto">
            <a:xfrm>
              <a:off x="3757599" y="3700364"/>
              <a:ext cx="2143658" cy="259986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8" name="Afbeelding 17" descr="Afbeelding met kleding, persoon, muur, overdekt&#10;&#10;Automatisch gegenereerde beschrijving">
              <a:extLst>
                <a:ext uri="{FF2B5EF4-FFF2-40B4-BE49-F238E27FC236}">
                  <a16:creationId xmlns:a16="http://schemas.microsoft.com/office/drawing/2014/main" id="{4E9CE781-5729-03F6-FE00-33E4C4191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652082" y="1083721"/>
              <a:ext cx="3249175" cy="21661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9ADDC7C1-91E6-AA3E-BE20-BD318B9E00EA}"/>
                </a:ext>
              </a:extLst>
            </p:cNvPr>
            <p:cNvSpPr/>
            <p:nvPr/>
          </p:nvSpPr>
          <p:spPr>
            <a:xfrm rot="19135624">
              <a:off x="745013" y="2926048"/>
              <a:ext cx="506095" cy="9339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82296" tIns="41148" rIns="82296" bIns="41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822960"/>
              <a:endParaRPr lang="nl-NL" sz="1620">
                <a:solidFill>
                  <a:prstClr val="white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3" name="Ondertitel 2">
            <a:extLst>
              <a:ext uri="{FF2B5EF4-FFF2-40B4-BE49-F238E27FC236}">
                <a16:creationId xmlns:a16="http://schemas.microsoft.com/office/drawing/2014/main" id="{92DA8450-7E4F-773F-7012-62B5D35D2F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2387" y="4372723"/>
            <a:ext cx="4083191" cy="1723128"/>
          </a:xfrm>
        </p:spPr>
        <p:txBody>
          <a:bodyPr>
            <a:normAutofit/>
          </a:bodyPr>
          <a:lstStyle/>
          <a:p>
            <a:pPr algn="l"/>
            <a:r>
              <a:rPr lang="nl-NL" sz="3240" b="1" dirty="0">
                <a:cs typeface="Poppins" panose="00000500000000000000" pitchFamily="2" charset="0"/>
              </a:rPr>
              <a:t>Informatieavond</a:t>
            </a:r>
          </a:p>
          <a:p>
            <a:pPr algn="l"/>
            <a:r>
              <a:rPr lang="nl-NL" sz="3240" b="1" dirty="0">
                <a:cs typeface="Poppins" panose="00000500000000000000" pitchFamily="2" charset="0"/>
              </a:rPr>
              <a:t>VvE-aanbod</a:t>
            </a:r>
          </a:p>
          <a:p>
            <a:pPr algn="l"/>
            <a:r>
              <a:rPr lang="nl-NL" sz="3240" b="1" dirty="0">
                <a:cs typeface="Poppins" panose="00000500000000000000" pitchFamily="2" charset="0"/>
              </a:rPr>
              <a:t>Veenendaal</a:t>
            </a:r>
          </a:p>
        </p:txBody>
      </p:sp>
      <p:pic>
        <p:nvPicPr>
          <p:cNvPr id="5" name="Afbeelding 4" descr="Afbeelding met Graphics, symbool, Lettertype, grafische vormgeving&#10;&#10;Automatisch gegenereerde beschrijving">
            <a:extLst>
              <a:ext uri="{FF2B5EF4-FFF2-40B4-BE49-F238E27FC236}">
                <a16:creationId xmlns:a16="http://schemas.microsoft.com/office/drawing/2014/main" id="{BAC30042-3CEA-F910-945B-747969AF02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388" y="2080096"/>
            <a:ext cx="2369171" cy="1231915"/>
          </a:xfrm>
          <a:prstGeom prst="rect">
            <a:avLst/>
          </a:prstGeom>
        </p:spPr>
      </p:pic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94CA1F02-2934-3802-4D83-B7B3F38C5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22960"/>
            <a:fld id="{CC88EBE5-3537-4F94-9FC6-601B4C25F1DE}" type="slidenum">
              <a:rPr lang="nl-NL">
                <a:solidFill>
                  <a:prstClr val="black">
                    <a:tint val="82000"/>
                  </a:prstClr>
                </a:solidFill>
              </a:rPr>
              <a:pPr defTabSz="822960"/>
              <a:t>8</a:t>
            </a:fld>
            <a:endParaRPr lang="nl-NL">
              <a:solidFill>
                <a:prstClr val="black">
                  <a:tint val="82000"/>
                </a:prstClr>
              </a:solidFill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462C4AB-1493-ABA9-4FCE-700AE35230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8" t="28651" r="18368" b="16178"/>
          <a:stretch>
            <a:fillRect/>
          </a:stretch>
        </p:blipFill>
        <p:spPr bwMode="auto">
          <a:xfrm>
            <a:off x="6845720" y="4878591"/>
            <a:ext cx="1370866" cy="118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ep 14">
            <a:extLst>
              <a:ext uri="{FF2B5EF4-FFF2-40B4-BE49-F238E27FC236}">
                <a16:creationId xmlns:a16="http://schemas.microsoft.com/office/drawing/2014/main" id="{6E7CD84F-8EC6-DB60-CB53-D6B3BFADA015}"/>
              </a:ext>
            </a:extLst>
          </p:cNvPr>
          <p:cNvGrpSpPr/>
          <p:nvPr/>
        </p:nvGrpSpPr>
        <p:grpSpPr>
          <a:xfrm>
            <a:off x="7765705" y="1941213"/>
            <a:ext cx="2451578" cy="1418180"/>
            <a:chOff x="6968664" y="818895"/>
            <a:chExt cx="2723976" cy="1575756"/>
          </a:xfrm>
        </p:grpSpPr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1DBCA775-B2FF-AADB-969B-FE3348B827FB}"/>
                </a:ext>
              </a:extLst>
            </p:cNvPr>
            <p:cNvSpPr/>
            <p:nvPr/>
          </p:nvSpPr>
          <p:spPr>
            <a:xfrm>
              <a:off x="6968664" y="818895"/>
              <a:ext cx="2723976" cy="1575756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2960"/>
              <a:endParaRPr lang="nl-NL" sz="1620">
                <a:solidFill>
                  <a:prstClr val="white"/>
                </a:solidFill>
                <a:latin typeface="Aptos" panose="020B0004020202020204"/>
              </a:endParaRPr>
            </a:p>
          </p:txBody>
        </p:sp>
        <p:sp>
          <p:nvSpPr>
            <p:cNvPr id="10" name="Tekstvak 9">
              <a:extLst>
                <a:ext uri="{FF2B5EF4-FFF2-40B4-BE49-F238E27FC236}">
                  <a16:creationId xmlns:a16="http://schemas.microsoft.com/office/drawing/2014/main" id="{B70C98D0-7305-F980-75DA-4F3F1578C07D}"/>
                </a:ext>
              </a:extLst>
            </p:cNvPr>
            <p:cNvSpPr txBox="1"/>
            <p:nvPr/>
          </p:nvSpPr>
          <p:spPr>
            <a:xfrm>
              <a:off x="7695393" y="1120214"/>
              <a:ext cx="1270519" cy="1210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822960"/>
              <a:r>
                <a:rPr lang="nl-NL" sz="1620">
                  <a:solidFill>
                    <a:prstClr val="white"/>
                  </a:solidFill>
                  <a:latin typeface="Aptos" panose="020B0004020202020204"/>
                </a:rPr>
                <a:t>Foto’s </a:t>
              </a:r>
              <a:r>
                <a:rPr lang="nl-NL" sz="1620" err="1">
                  <a:solidFill>
                    <a:prstClr val="white"/>
                  </a:solidFill>
                  <a:latin typeface="Aptos" panose="020B0004020202020204"/>
                </a:rPr>
                <a:t>VvEs</a:t>
              </a:r>
              <a:r>
                <a:rPr lang="nl-NL" sz="1620">
                  <a:solidFill>
                    <a:prstClr val="white"/>
                  </a:solidFill>
                  <a:latin typeface="Aptos" panose="020B0004020202020204"/>
                </a:rPr>
                <a:t> uit de gemeente</a:t>
              </a:r>
            </a:p>
          </p:txBody>
        </p:sp>
      </p:grp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36F1F650-EC1F-D7FB-99E5-168187582D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33566" y="2006024"/>
            <a:ext cx="2307492" cy="1302772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49E66A92-9478-103C-2285-318195C9FB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82177" y="2419880"/>
            <a:ext cx="2341514" cy="88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803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 10">
            <a:extLst>
              <a:ext uri="{FF2B5EF4-FFF2-40B4-BE49-F238E27FC236}">
                <a16:creationId xmlns:a16="http://schemas.microsoft.com/office/drawing/2014/main" id="{0B8B6C80-F07E-4129-AACD-B6C980C93AEB}"/>
              </a:ext>
            </a:extLst>
          </p:cNvPr>
          <p:cNvGrpSpPr/>
          <p:nvPr/>
        </p:nvGrpSpPr>
        <p:grpSpPr>
          <a:xfrm>
            <a:off x="7461504" y="1075518"/>
            <a:ext cx="3474720" cy="2936305"/>
            <a:chOff x="737952" y="0"/>
            <a:chExt cx="6201273" cy="7489417"/>
          </a:xfrm>
        </p:grpSpPr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F3503E93-F236-42C2-911C-BC5D6FE8DB45}"/>
                </a:ext>
              </a:extLst>
            </p:cNvPr>
            <p:cNvSpPr/>
            <p:nvPr/>
          </p:nvSpPr>
          <p:spPr>
            <a:xfrm>
              <a:off x="1614115" y="0"/>
              <a:ext cx="5325110" cy="7489417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nl-NL">
                <a:latin typeface="Montserrat" panose="00000500000000000000" pitchFamily="2" charset="0"/>
              </a:endParaRP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B6C7844C-CC8F-41A5-B626-15FB513502A4}"/>
                </a:ext>
              </a:extLst>
            </p:cNvPr>
            <p:cNvSpPr/>
            <p:nvPr/>
          </p:nvSpPr>
          <p:spPr>
            <a:xfrm rot="19135624">
              <a:off x="737952" y="2839569"/>
              <a:ext cx="506095" cy="9339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nl-NL">
                <a:latin typeface="Montserrat" panose="00000500000000000000" pitchFamily="2" charset="0"/>
              </a:endParaRPr>
            </a:p>
          </p:txBody>
        </p:sp>
      </p:grpSp>
      <p:sp>
        <p:nvSpPr>
          <p:cNvPr id="20" name="Ondertitel 2">
            <a:extLst>
              <a:ext uri="{FF2B5EF4-FFF2-40B4-BE49-F238E27FC236}">
                <a16:creationId xmlns:a16="http://schemas.microsoft.com/office/drawing/2014/main" id="{2BB3A975-9644-4AA3-B011-91E0CF9A1E9E}"/>
              </a:ext>
            </a:extLst>
          </p:cNvPr>
          <p:cNvSpPr txBox="1">
            <a:spLocks/>
          </p:cNvSpPr>
          <p:nvPr/>
        </p:nvSpPr>
        <p:spPr>
          <a:xfrm>
            <a:off x="6096000" y="4126420"/>
            <a:ext cx="4942788" cy="56520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nl-NL" sz="2600">
                <a:latin typeface="Montserrat" panose="00000500000000000000" pitchFamily="2" charset="0"/>
                <a:cs typeface="Poppins" panose="00000500000000000000" pitchFamily="2" charset="0"/>
              </a:rPr>
              <a:t>Gone </a:t>
            </a:r>
            <a:r>
              <a:rPr lang="nl-NL" sz="2600" err="1">
                <a:latin typeface="Montserrat" panose="00000500000000000000" pitchFamily="2" charset="0"/>
                <a:cs typeface="Poppins" panose="00000500000000000000" pitchFamily="2" charset="0"/>
              </a:rPr>
              <a:t>Duym</a:t>
            </a:r>
            <a:r>
              <a:rPr lang="nl-NL" sz="2600">
                <a:latin typeface="Montserrat" panose="00000500000000000000" pitchFamily="2" charset="0"/>
                <a:cs typeface="Poppins" panose="00000500000000000000" pitchFamily="2" charset="0"/>
              </a:rPr>
              <a:t>-Van Gorsel</a:t>
            </a:r>
          </a:p>
          <a:p>
            <a:pPr algn="r"/>
            <a:r>
              <a:rPr lang="nl-NL" sz="1800">
                <a:latin typeface="Montserrat" panose="00000500000000000000" pitchFamily="2" charset="0"/>
                <a:cs typeface="Poppins" panose="00000500000000000000" pitchFamily="2" charset="0"/>
              </a:rPr>
              <a:t>Directeur DVvE</a:t>
            </a:r>
          </a:p>
        </p:txBody>
      </p:sp>
      <p:pic>
        <p:nvPicPr>
          <p:cNvPr id="21" name="Afbeelding 20" descr="Afbeelding met Menselijk gezicht, persoon, kleding, portret&#10;&#10;Automatisch gegenereerde beschrijving">
            <a:extLst>
              <a:ext uri="{FF2B5EF4-FFF2-40B4-BE49-F238E27FC236}">
                <a16:creationId xmlns:a16="http://schemas.microsoft.com/office/drawing/2014/main" id="{9291170E-0058-4284-A19A-30DA731995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151" y="801241"/>
            <a:ext cx="2936305" cy="2936305"/>
          </a:xfrm>
          <a:prstGeom prst="rect">
            <a:avLst/>
          </a:prstGeom>
        </p:spPr>
      </p:pic>
      <p:sp>
        <p:nvSpPr>
          <p:cNvPr id="24" name="Rechthoek 23">
            <a:extLst>
              <a:ext uri="{FF2B5EF4-FFF2-40B4-BE49-F238E27FC236}">
                <a16:creationId xmlns:a16="http://schemas.microsoft.com/office/drawing/2014/main" id="{85AF1B68-9D58-4430-A714-EBE65D0FF9F9}"/>
              </a:ext>
            </a:extLst>
          </p:cNvPr>
          <p:cNvSpPr/>
          <p:nvPr/>
        </p:nvSpPr>
        <p:spPr>
          <a:xfrm rot="2700000">
            <a:off x="5790786" y="-81280"/>
            <a:ext cx="457541" cy="844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latin typeface="Montserrat" panose="00000500000000000000" pitchFamily="2" charset="0"/>
            </a:endParaRPr>
          </a:p>
        </p:txBody>
      </p:sp>
      <p:sp>
        <p:nvSpPr>
          <p:cNvPr id="22" name="Tijdelijke aanduiding voor inhoud 2">
            <a:extLst>
              <a:ext uri="{FF2B5EF4-FFF2-40B4-BE49-F238E27FC236}">
                <a16:creationId xmlns:a16="http://schemas.microsoft.com/office/drawing/2014/main" id="{604CAAD5-40DF-45EE-8B4F-C3E30609A02E}"/>
              </a:ext>
            </a:extLst>
          </p:cNvPr>
          <p:cNvSpPr txBox="1">
            <a:spLocks/>
          </p:cNvSpPr>
          <p:nvPr/>
        </p:nvSpPr>
        <p:spPr>
          <a:xfrm>
            <a:off x="862012" y="1723503"/>
            <a:ext cx="6107583" cy="427973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nl-NL" sz="1800">
                <a:latin typeface="Montserrat" panose="00000500000000000000" pitchFamily="2" charset="0"/>
                <a:cs typeface="Poppins" panose="00000500000000000000" pitchFamily="2" charset="0"/>
              </a:rPr>
              <a:t>DVvE werkt als onafhankelijke adviseur aan een </a:t>
            </a:r>
            <a:r>
              <a:rPr lang="nl-NL" sz="1800">
                <a:solidFill>
                  <a:srgbClr val="008E39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inclusieve energietransitie</a:t>
            </a:r>
            <a:r>
              <a:rPr lang="nl-NL" sz="1800">
                <a:latin typeface="Montserrat" panose="00000500000000000000" pitchFamily="2" charset="0"/>
                <a:cs typeface="Poppins" panose="00000500000000000000" pitchFamily="2" charset="0"/>
              </a:rPr>
              <a:t>, waarin alle VvE’s kunnen meedoen en toewerken naar </a:t>
            </a:r>
            <a:r>
              <a:rPr lang="nl-NL" sz="1800">
                <a:solidFill>
                  <a:srgbClr val="008E39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gezonde, duurzame en toekomstbestendige appartementen</a:t>
            </a:r>
            <a:r>
              <a:rPr lang="nl-NL" sz="1800">
                <a:latin typeface="Montserrat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br>
              <a:rPr lang="nl-NL" sz="1800" b="1">
                <a:latin typeface="Montserrat" panose="00000500000000000000" pitchFamily="2" charset="0"/>
                <a:cs typeface="Poppins" panose="00000500000000000000" pitchFamily="2" charset="0"/>
              </a:rPr>
            </a:br>
            <a:r>
              <a:rPr lang="nl-NL" sz="1800" b="1">
                <a:latin typeface="Montserrat" panose="00000500000000000000" pitchFamily="2" charset="0"/>
                <a:cs typeface="Poppins" panose="00000500000000000000" pitchFamily="2" charset="0"/>
              </a:rPr>
              <a:t>Drie pijlers:</a:t>
            </a: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nl-NL" sz="1800">
                <a:solidFill>
                  <a:srgbClr val="008E39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Toegang en ondersteuning</a:t>
            </a:r>
            <a:r>
              <a:rPr lang="nl-NL" sz="1800">
                <a:latin typeface="Montserrat" panose="00000500000000000000" pitchFamily="2" charset="0"/>
                <a:cs typeface="Poppins" panose="00000500000000000000" pitchFamily="2" charset="0"/>
              </a:rPr>
              <a:t>: Onafhankelijke en toegankelijke helpdesk</a:t>
            </a: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nl-NL" sz="1800">
                <a:solidFill>
                  <a:srgbClr val="008E39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Kwaliteit en vertrouwen</a:t>
            </a:r>
            <a:r>
              <a:rPr lang="nl-NL" sz="1800">
                <a:latin typeface="Montserrat" panose="00000500000000000000" pitchFamily="2" charset="0"/>
                <a:cs typeface="Poppins" panose="00000500000000000000" pitchFamily="2" charset="0"/>
              </a:rPr>
              <a:t>: Intermediair voor kwaliteitsborging van de processen en diensten in de markt, maar ook activatie en communicatie</a:t>
            </a: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nl-NL" sz="1800">
                <a:solidFill>
                  <a:srgbClr val="008E39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Concrete producten en begeleiding</a:t>
            </a:r>
            <a:r>
              <a:rPr lang="nl-NL" sz="1800">
                <a:latin typeface="Montserrat" panose="00000500000000000000" pitchFamily="2" charset="0"/>
                <a:cs typeface="Poppins" panose="00000500000000000000" pitchFamily="2" charset="0"/>
              </a:rPr>
              <a:t>: Start- en gezondheidsscans, haalbaarheidsonderzoeken en professionele procesondersteuning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A63D5552-94AF-6BF3-CD7E-C29D9B0D9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EBE5-3537-4F94-9FC6-601B4C25F1DE}" type="slidenum">
              <a:rPr lang="nl-NL" smtClean="0"/>
              <a:t>9</a:t>
            </a:fld>
            <a:endParaRPr lang="nl-NL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1D980584-4B25-A130-C1A0-4F125BD56A59}"/>
              </a:ext>
            </a:extLst>
          </p:cNvPr>
          <p:cNvSpPr txBox="1">
            <a:spLocks/>
          </p:cNvSpPr>
          <p:nvPr/>
        </p:nvSpPr>
        <p:spPr>
          <a:xfrm>
            <a:off x="862012" y="4135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2800" b="1">
                <a:latin typeface="Montserrat" panose="00000500000000000000" pitchFamily="2" charset="0"/>
                <a:cs typeface="Poppins" panose="00000500000000000000" pitchFamily="2" charset="0"/>
              </a:rPr>
              <a:t>Even voorstellen</a:t>
            </a:r>
          </a:p>
          <a:p>
            <a:pPr algn="l"/>
            <a:endParaRPr lang="nl-NL" sz="2800" b="1">
              <a:latin typeface="Montserrat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" name="Afbeelding 3" descr="Afbeelding met Graphics, symbool, Lettertype, grafische vormgeving&#10;&#10;Automatisch gegenereerde beschrijving">
            <a:extLst>
              <a:ext uri="{FF2B5EF4-FFF2-40B4-BE49-F238E27FC236}">
                <a16:creationId xmlns:a16="http://schemas.microsoft.com/office/drawing/2014/main" id="{BF67A4FB-69E7-5A29-777D-FB1ABE1002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300" y="5570694"/>
            <a:ext cx="1534312" cy="79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56639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2013 - 2022 Thema">
  <a:themeElements>
    <a:clrScheme name="Aangepast 10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469729"/>
      </a:accent1>
      <a:accent2>
        <a:srgbClr val="F49C0E"/>
      </a:accent2>
      <a:accent3>
        <a:srgbClr val="1C502F"/>
      </a:accent3>
      <a:accent4>
        <a:srgbClr val="4EA72E"/>
      </a:accent4>
      <a:accent5>
        <a:srgbClr val="F6DABC"/>
      </a:accent5>
      <a:accent6>
        <a:srgbClr val="CDE1CE"/>
      </a:accent6>
      <a:hlink>
        <a:srgbClr val="0070C0"/>
      </a:hlink>
      <a:folHlink>
        <a:srgbClr val="A02B93"/>
      </a:folHlink>
    </a:clrScheme>
    <a:fontScheme name="Office 2013 - 2022 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C51691162FBC4CBB3D3320C7B41C1C" ma:contentTypeVersion="19" ma:contentTypeDescription="Een nieuw document maken." ma:contentTypeScope="" ma:versionID="fc35486a47cab4ba8f6d4db27a7eba0e">
  <xsd:schema xmlns:xsd="http://www.w3.org/2001/XMLSchema" xmlns:xs="http://www.w3.org/2001/XMLSchema" xmlns:p="http://schemas.microsoft.com/office/2006/metadata/properties" xmlns:ns2="5f717e84-22dc-4e08-bc74-c4933279a8e4" xmlns:ns3="47911673-b8e8-44ba-b7ff-263839c9e372" targetNamespace="http://schemas.microsoft.com/office/2006/metadata/properties" ma:root="true" ma:fieldsID="365ad8e1559fbf7aebbdda7b737d0f0c" ns2:_="" ns3:_="">
    <xsd:import namespace="5f717e84-22dc-4e08-bc74-c4933279a8e4"/>
    <xsd:import namespace="47911673-b8e8-44ba-b7ff-263839c9e3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717e84-22dc-4e08-bc74-c4933279a8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0840c5f7-74a6-43f2-b4fd-87996b8f42b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911673-b8e8-44ba-b7ff-263839c9e372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41cc013-954a-4a53-a979-ce91c363dbcb}" ma:internalName="TaxCatchAll" ma:showField="CatchAllData" ma:web="47911673-b8e8-44ba-b7ff-263839c9e37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f717e84-22dc-4e08-bc74-c4933279a8e4">
      <Terms xmlns="http://schemas.microsoft.com/office/infopath/2007/PartnerControls"/>
    </lcf76f155ced4ddcb4097134ff3c332f>
    <TaxCatchAll xmlns="47911673-b8e8-44ba-b7ff-263839c9e372" xsi:nil="true"/>
  </documentManagement>
</p:properties>
</file>

<file path=customXml/itemProps1.xml><?xml version="1.0" encoding="utf-8"?>
<ds:datastoreItem xmlns:ds="http://schemas.openxmlformats.org/officeDocument/2006/customXml" ds:itemID="{F14280D7-5DA7-40F1-9E75-F0BD18FD69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DD19F60-2EF7-4A36-ABF7-96B4772CAD5C}">
  <ds:schemaRefs>
    <ds:schemaRef ds:uri="47911673-b8e8-44ba-b7ff-263839c9e372"/>
    <ds:schemaRef ds:uri="5f717e84-22dc-4e08-bc74-c4933279a8e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602CCC0-551D-4379-A037-F97A69CEC4EB}">
  <ds:schemaRefs>
    <ds:schemaRef ds:uri="47911673-b8e8-44ba-b7ff-263839c9e372"/>
    <ds:schemaRef ds:uri="5f717e84-22dc-4e08-bc74-c4933279a8e4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3045</Words>
  <Application>Microsoft Office PowerPoint</Application>
  <PresentationFormat>Breedbeeld</PresentationFormat>
  <Paragraphs>654</Paragraphs>
  <Slides>47</Slides>
  <Notes>29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11</vt:i4>
      </vt:variant>
      <vt:variant>
        <vt:lpstr>Thema</vt:lpstr>
      </vt:variant>
      <vt:variant>
        <vt:i4>3</vt:i4>
      </vt:variant>
      <vt:variant>
        <vt:lpstr>Diatitels</vt:lpstr>
      </vt:variant>
      <vt:variant>
        <vt:i4>47</vt:i4>
      </vt:variant>
    </vt:vector>
  </HeadingPairs>
  <TitlesOfParts>
    <vt:vector size="61" baseType="lpstr">
      <vt:lpstr>Aptos</vt:lpstr>
      <vt:lpstr>Aptos Display</vt:lpstr>
      <vt:lpstr>Aptos Narrow</vt:lpstr>
      <vt:lpstr>Arial</vt:lpstr>
      <vt:lpstr>Arial Italic</vt:lpstr>
      <vt:lpstr>Calibri</vt:lpstr>
      <vt:lpstr>Montserrat</vt:lpstr>
      <vt:lpstr>Poppins</vt:lpstr>
      <vt:lpstr>Roboto</vt:lpstr>
      <vt:lpstr>Roboto Bold</vt:lpstr>
      <vt:lpstr>Wingdings</vt:lpstr>
      <vt:lpstr>Kantoorthema</vt:lpstr>
      <vt:lpstr>Office 2013 - 2022 Thema</vt:lpstr>
      <vt:lpstr>1_Kantoorthema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Uitdagingen aanpakken  met een helder proces: het VvE aanbod</vt:lpstr>
      <vt:lpstr>Het VvE-aanbod</vt:lpstr>
      <vt:lpstr>Het VvE-aanbod, de 4 onderdelen:</vt:lpstr>
      <vt:lpstr>Voor wie is het VvE-aanbod</vt:lpstr>
      <vt:lpstr>Maar… waar beginnen we?  De start: de oriëntatiefase</vt:lpstr>
      <vt:lpstr>Is jullie basis goed op orde?</vt:lpstr>
      <vt:lpstr>De basis op orde door de Oriëntatiescan</vt:lpstr>
      <vt:lpstr>Hebben jullie een realistisch MJOP?</vt:lpstr>
      <vt:lpstr>VvE bijdrage: wat gaat daarvan naar jullie MJOP?</vt:lpstr>
      <vt:lpstr>Verdieping na eerste oriëntatie: VvE aanbod Cursus</vt:lpstr>
      <vt:lpstr>De cursus</vt:lpstr>
      <vt:lpstr>Planning: Inschrijving &gt; oriëntatiescan &gt; cursus</vt:lpstr>
      <vt:lpstr>Het vve aanbod in het verdere traject</vt:lpstr>
      <vt:lpstr>De volgende stap: de haalbaarheidsfase</vt:lpstr>
      <vt:lpstr>PowerPoint-presentatie</vt:lpstr>
      <vt:lpstr>PowerPoint-presentatie</vt:lpstr>
      <vt:lpstr>PowerPoint-presentatie</vt:lpstr>
      <vt:lpstr>De Verduurzaming Scenario’s</vt:lpstr>
      <vt:lpstr>PowerPoint-presentatie</vt:lpstr>
      <vt:lpstr>Als de opties helder zijn, wat dan?</vt:lpstr>
      <vt:lpstr>PowerPoint-presentatie</vt:lpstr>
      <vt:lpstr>VvE-aanbod: Projectbegeleiding</vt:lpstr>
      <vt:lpstr>3: Projectbegeleiding</vt:lpstr>
      <vt:lpstr>Projectbegeleiding</vt:lpstr>
      <vt:lpstr>Subsidie en financiering</vt:lpstr>
      <vt:lpstr>PowerPoint-presentatie</vt:lpstr>
      <vt:lpstr>PowerPoint-presentatie</vt:lpstr>
      <vt:lpstr>PowerPoint-presentatie</vt:lpstr>
      <vt:lpstr>PowerPoint-presentatie</vt:lpstr>
      <vt:lpstr>VvE-aanbod: Extra subsidie van de gemeente</vt:lpstr>
      <vt:lpstr>Gemeentelijke subsidie Veenendaal</vt:lpstr>
      <vt:lpstr>PowerPoint-presentatie</vt:lpstr>
      <vt:lpstr>De Helpdesk van  het VvE-aanbod</vt:lpstr>
      <vt:lpstr>Website: informatie, helpdesk en inschrijven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/>
  <cp:lastModifiedBy>Brecht Claessens</cp:lastModifiedBy>
  <cp:revision>1</cp:revision>
  <dcterms:created xsi:type="dcterms:W3CDTF">2026-01-12T09:54:27Z</dcterms:created>
  <dcterms:modified xsi:type="dcterms:W3CDTF">2026-07-07T14:17:54Z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0x010100B3C51691162FBC4CBB3D3320C7B41C1C</vt:lpwstr>
  </property>
  <property fmtid="{D5CDD505-2E9C-101B-9397-08002B2CF9AE}" pid="3" name="MediaServiceImageTags">
    <vt:lpwstr/>
  </property>
</Properties>
</file>